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72"/>
  </p:notesMasterIdLst>
  <p:sldIdLst>
    <p:sldId id="256" r:id="rId2"/>
    <p:sldId id="271" r:id="rId3"/>
    <p:sldId id="274" r:id="rId4"/>
    <p:sldId id="275" r:id="rId5"/>
    <p:sldId id="276" r:id="rId6"/>
    <p:sldId id="278" r:id="rId7"/>
    <p:sldId id="279" r:id="rId8"/>
    <p:sldId id="277" r:id="rId9"/>
    <p:sldId id="273" r:id="rId10"/>
    <p:sldId id="280" r:id="rId11"/>
    <p:sldId id="292" r:id="rId12"/>
    <p:sldId id="282" r:id="rId13"/>
    <p:sldId id="293" r:id="rId14"/>
    <p:sldId id="281" r:id="rId15"/>
    <p:sldId id="283" r:id="rId16"/>
    <p:sldId id="294" r:id="rId17"/>
    <p:sldId id="284" r:id="rId18"/>
    <p:sldId id="285" r:id="rId19"/>
    <p:sldId id="295" r:id="rId20"/>
    <p:sldId id="286" r:id="rId21"/>
    <p:sldId id="287" r:id="rId22"/>
    <p:sldId id="289" r:id="rId23"/>
    <p:sldId id="307" r:id="rId24"/>
    <p:sldId id="311" r:id="rId25"/>
    <p:sldId id="288" r:id="rId26"/>
    <p:sldId id="290" r:id="rId27"/>
    <p:sldId id="291" r:id="rId28"/>
    <p:sldId id="272" r:id="rId29"/>
    <p:sldId id="257" r:id="rId30"/>
    <p:sldId id="269" r:id="rId31"/>
    <p:sldId id="270" r:id="rId32"/>
    <p:sldId id="296" r:id="rId33"/>
    <p:sldId id="267" r:id="rId34"/>
    <p:sldId id="260" r:id="rId35"/>
    <p:sldId id="268" r:id="rId36"/>
    <p:sldId id="297" r:id="rId37"/>
    <p:sldId id="261" r:id="rId38"/>
    <p:sldId id="259" r:id="rId39"/>
    <p:sldId id="298" r:id="rId40"/>
    <p:sldId id="262" r:id="rId41"/>
    <p:sldId id="300" r:id="rId42"/>
    <p:sldId id="263" r:id="rId43"/>
    <p:sldId id="265" r:id="rId44"/>
    <p:sldId id="314" r:id="rId45"/>
    <p:sldId id="258" r:id="rId46"/>
    <p:sldId id="301" r:id="rId47"/>
    <p:sldId id="306" r:id="rId48"/>
    <p:sldId id="302" r:id="rId49"/>
    <p:sldId id="304" r:id="rId50"/>
    <p:sldId id="305" r:id="rId51"/>
    <p:sldId id="308" r:id="rId52"/>
    <p:sldId id="315" r:id="rId53"/>
    <p:sldId id="316" r:id="rId54"/>
    <p:sldId id="317" r:id="rId55"/>
    <p:sldId id="321" r:id="rId56"/>
    <p:sldId id="319" r:id="rId57"/>
    <p:sldId id="323" r:id="rId58"/>
    <p:sldId id="328" r:id="rId59"/>
    <p:sldId id="329" r:id="rId60"/>
    <p:sldId id="318" r:id="rId61"/>
    <p:sldId id="322" r:id="rId62"/>
    <p:sldId id="320" r:id="rId63"/>
    <p:sldId id="324" r:id="rId64"/>
    <p:sldId id="325" r:id="rId65"/>
    <p:sldId id="326" r:id="rId66"/>
    <p:sldId id="309" r:id="rId67"/>
    <p:sldId id="310" r:id="rId68"/>
    <p:sldId id="327" r:id="rId69"/>
    <p:sldId id="313" r:id="rId70"/>
    <p:sldId id="31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676"/>
    <a:srgbClr val="99FF66"/>
    <a:srgbClr val="E6ECB0"/>
    <a:srgbClr val="0CA94C"/>
    <a:srgbClr val="EBF0C3"/>
    <a:srgbClr val="C0CF3A"/>
    <a:srgbClr val="549E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09" autoAdjust="0"/>
  </p:normalViewPr>
  <p:slideViewPr>
    <p:cSldViewPr snapToGrid="0">
      <p:cViewPr varScale="1">
        <p:scale>
          <a:sx n="50" d="100"/>
          <a:sy n="50" d="100"/>
        </p:scale>
        <p:origin x="129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AEDA2-45E3-6448-B146-4737779FE587}" type="datetimeFigureOut">
              <a:rPr lang="en-US" smtClean="0"/>
              <a:t>12/8/2018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BA39F-6827-5045-AFB4-DB9C55A41641}" type="slidenum">
              <a:rPr lang="en-US" smtClean="0"/>
              <a:t>‹#›</a:t>
            </a:fld>
            <a:endParaRPr lang="en-US" dirty="0"/>
          </a:p>
        </p:txBody>
      </p:sp>
    </p:spTree>
    <p:extLst>
      <p:ext uri="{BB962C8B-B14F-4D97-AF65-F5344CB8AC3E}">
        <p14:creationId xmlns:p14="http://schemas.microsoft.com/office/powerpoint/2010/main" val="233800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implanting an electrode in an extracellular space – and we will inevitably record from multiple neurons simply due to the size of our electrode</a:t>
            </a:r>
          </a:p>
          <a:p>
            <a:r>
              <a:rPr lang="en-US" dirty="0"/>
              <a:t>Spike sorting aims to identify what neural signal came from which neuron</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3</a:t>
            </a:fld>
            <a:endParaRPr lang="en-US" dirty="0"/>
          </a:p>
        </p:txBody>
      </p:sp>
    </p:spTree>
    <p:extLst>
      <p:ext uri="{BB962C8B-B14F-4D97-AF65-F5344CB8AC3E}">
        <p14:creationId xmlns:p14="http://schemas.microsoft.com/office/powerpoint/2010/main" val="3140754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can be used independently, and depend on the spikes you are using</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13</a:t>
            </a:fld>
            <a:endParaRPr lang="en-US" dirty="0"/>
          </a:p>
        </p:txBody>
      </p:sp>
    </p:spTree>
    <p:extLst>
      <p:ext uri="{BB962C8B-B14F-4D97-AF65-F5344CB8AC3E}">
        <p14:creationId xmlns:p14="http://schemas.microsoft.com/office/powerpoint/2010/main" val="289542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from source</a:t>
            </a:r>
          </a:p>
          <a:p>
            <a:pPr marL="228600" indent="-228600">
              <a:buAutoNum type="alphaLcParenBoth"/>
            </a:pPr>
            <a:r>
              <a:rPr lang="en-US" dirty="0"/>
              <a:t>All the spikes waveforms that have been detected</a:t>
            </a:r>
          </a:p>
          <a:p>
            <a:pPr marL="685800" lvl="1" indent="-228600">
              <a:buFont typeface="Arial" panose="020B0604020202020204" pitchFamily="34" charset="0"/>
              <a:buChar char="•"/>
            </a:pPr>
            <a:r>
              <a:rPr lang="en-US" dirty="0"/>
              <a:t>Each spike waveform is discretized into a series of points</a:t>
            </a:r>
          </a:p>
          <a:p>
            <a:pPr marL="685800" lvl="1" indent="-228600">
              <a:buFont typeface="Arial" panose="020B0604020202020204" pitchFamily="34" charset="0"/>
              <a:buChar char="•"/>
            </a:pPr>
            <a:r>
              <a:rPr lang="en-US" dirty="0"/>
              <a:t>We can identify around 3 uniquely shaped waveforms</a:t>
            </a:r>
          </a:p>
          <a:p>
            <a:pPr marL="228600" indent="-228600">
              <a:buAutoNum type="alphaLcParenBoth"/>
            </a:pPr>
            <a:r>
              <a:rPr lang="en-US" dirty="0"/>
              <a:t>Some Principle Components (Coefficients) have been generated here – one coefficient for each point in the waveform data</a:t>
            </a:r>
          </a:p>
          <a:p>
            <a:pPr marL="685800" lvl="1" indent="-228600">
              <a:buFont typeface="Arial" panose="020B0604020202020204" pitchFamily="34" charset="0"/>
              <a:buChar char="•"/>
            </a:pPr>
            <a:r>
              <a:rPr lang="en-US" dirty="0"/>
              <a:t>The magnitudes chosen for the PCs are done according to the variance in all waveforms at that time point – so we are trying to capture the most variance in the data</a:t>
            </a:r>
          </a:p>
          <a:p>
            <a:pPr marL="685800" lvl="1" indent="-228600">
              <a:buFont typeface="Arial" panose="020B0604020202020204" pitchFamily="34" charset="0"/>
              <a:buChar char="•"/>
            </a:pPr>
            <a:r>
              <a:rPr lang="en-US" dirty="0"/>
              <a:t>These components apply an element wise multiplication with the waveforms, then all the results of the multiplication are added together to form a score</a:t>
            </a:r>
          </a:p>
          <a:p>
            <a:pPr marL="685800" lvl="1" indent="-228600">
              <a:buFont typeface="Arial" panose="020B0604020202020204" pitchFamily="34" charset="0"/>
              <a:buChar char="•"/>
            </a:pPr>
            <a:r>
              <a:rPr lang="en-US" dirty="0"/>
              <a:t>This score reduces the dimensionality of our data from 32 samples to, in this case, the scores for each of the 3 PC </a:t>
            </a:r>
          </a:p>
          <a:p>
            <a:pPr marL="228600" indent="-228600">
              <a:buAutoNum type="alphaLcParenBoth"/>
            </a:pPr>
            <a:r>
              <a:rPr lang="en-US" dirty="0"/>
              <a:t>Here it is showing the standard deviation of the scores for a given waveform as you increase the number of PCs</a:t>
            </a:r>
          </a:p>
          <a:p>
            <a:pPr marL="685800" lvl="1" indent="-228600">
              <a:buFont typeface="Arial" panose="020B0604020202020204" pitchFamily="34" charset="0"/>
              <a:buChar char="•"/>
            </a:pPr>
            <a:r>
              <a:rPr lang="en-US" dirty="0"/>
              <a:t>so it just shows that as you try and make more, the deviation between them becomes smaller – as they become more similar</a:t>
            </a:r>
          </a:p>
          <a:p>
            <a:pPr marL="685800" lvl="1" indent="-228600">
              <a:buFont typeface="Arial" panose="020B0604020202020204" pitchFamily="34" charset="0"/>
              <a:buChar char="•"/>
            </a:pPr>
            <a:r>
              <a:rPr lang="en-US" dirty="0"/>
              <a:t>With a few PCs they each can be sufficiently different to cause distinctly different scores</a:t>
            </a:r>
          </a:p>
          <a:p>
            <a:pPr marL="228600" indent="-228600">
              <a:buAutoNum type="alphaLcParenBoth"/>
            </a:pPr>
            <a:r>
              <a:rPr lang="en-US" dirty="0"/>
              <a:t>Plotting the scores of PC1 and PC2 of the same graph for all of the waveforms in (a) shows clear clusters</a:t>
            </a:r>
          </a:p>
          <a:p>
            <a:pPr marL="685800" lvl="1" indent="-228600">
              <a:buFont typeface="Arial" panose="020B0604020202020204" pitchFamily="34" charset="0"/>
              <a:buChar char="•"/>
            </a:pPr>
            <a:r>
              <a:rPr lang="en-US" dirty="0"/>
              <a:t>Agreeing with the idea that there are 3 waveforms</a:t>
            </a:r>
          </a:p>
          <a:p>
            <a:pPr marL="685800" lvl="1" indent="-228600">
              <a:buFont typeface="Arial" panose="020B0604020202020204" pitchFamily="34" charset="0"/>
              <a:buChar char="•"/>
            </a:pPr>
            <a:r>
              <a:rPr lang="en-US" dirty="0"/>
              <a:t>Large cluster is actually noise – as low (close to 0) in both PC spaces</a:t>
            </a:r>
          </a:p>
          <a:p>
            <a:pPr marL="0" lvl="0" indent="0">
              <a:buFont typeface="+mj-lt"/>
              <a:buNone/>
            </a:pPr>
            <a:endParaRPr lang="en-GB" b="1" dirty="0"/>
          </a:p>
        </p:txBody>
      </p:sp>
      <p:sp>
        <p:nvSpPr>
          <p:cNvPr id="4" name="Slide Number Placeholder 3"/>
          <p:cNvSpPr>
            <a:spLocks noGrp="1"/>
          </p:cNvSpPr>
          <p:nvPr>
            <p:ph type="sldNum" sz="quarter" idx="10"/>
          </p:nvPr>
        </p:nvSpPr>
        <p:spPr/>
        <p:txBody>
          <a:bodyPr/>
          <a:lstStyle/>
          <a:p>
            <a:fld id="{A93BA39F-6827-5045-AFB4-DB9C55A41641}" type="slidenum">
              <a:rPr lang="en-US" smtClean="0"/>
              <a:t>14</a:t>
            </a:fld>
            <a:endParaRPr lang="en-US" dirty="0"/>
          </a:p>
        </p:txBody>
      </p:sp>
    </p:spTree>
    <p:extLst>
      <p:ext uri="{BB962C8B-B14F-4D97-AF65-F5344CB8AC3E}">
        <p14:creationId xmlns:p14="http://schemas.microsoft.com/office/powerpoint/2010/main" val="330792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15</a:t>
            </a:fld>
            <a:endParaRPr lang="en-US" dirty="0"/>
          </a:p>
        </p:txBody>
      </p:sp>
    </p:spTree>
    <p:extLst>
      <p:ext uri="{BB962C8B-B14F-4D97-AF65-F5344CB8AC3E}">
        <p14:creationId xmlns:p14="http://schemas.microsoft.com/office/powerpoint/2010/main" val="2103638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can be used independently, and depend on the spikes you are using</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16</a:t>
            </a:fld>
            <a:endParaRPr lang="en-US" dirty="0"/>
          </a:p>
        </p:txBody>
      </p:sp>
    </p:spTree>
    <p:extLst>
      <p:ext uri="{BB962C8B-B14F-4D97-AF65-F5344CB8AC3E}">
        <p14:creationId xmlns:p14="http://schemas.microsoft.com/office/powerpoint/2010/main" val="1710724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17</a:t>
            </a:fld>
            <a:endParaRPr lang="en-US" dirty="0"/>
          </a:p>
        </p:txBody>
      </p:sp>
    </p:spTree>
    <p:extLst>
      <p:ext uri="{BB962C8B-B14F-4D97-AF65-F5344CB8AC3E}">
        <p14:creationId xmlns:p14="http://schemas.microsoft.com/office/powerpoint/2010/main" val="2735116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halves are concatenated together for the ‘complete transform’</a:t>
            </a:r>
          </a:p>
          <a:p>
            <a:r>
              <a:rPr lang="en-US" dirty="0"/>
              <a:t>Can do inverse to reconstruct signal</a:t>
            </a:r>
          </a:p>
          <a:p>
            <a:r>
              <a:rPr lang="en-US" dirty="0"/>
              <a:t>However, not shift invariant – so not ideal for all comparisons</a:t>
            </a:r>
          </a:p>
          <a:p>
            <a:endParaRPr lang="en-US" dirty="0"/>
          </a:p>
          <a:p>
            <a:r>
              <a:rPr lang="en-US" dirty="0"/>
              <a:t>How do we then use this – we apply dimensionality reduction onto </a:t>
            </a:r>
            <a:r>
              <a:rPr lang="en-US" dirty="0" err="1"/>
              <a:t>cA</a:t>
            </a:r>
            <a:r>
              <a:rPr lang="en-US" dirty="0"/>
              <a:t> typically. </a:t>
            </a:r>
          </a:p>
          <a:p>
            <a:r>
              <a:rPr lang="en-US" dirty="0"/>
              <a:t>If we do the dwt() for all the waveforms – we can take the average </a:t>
            </a:r>
            <a:r>
              <a:rPr lang="en-US" dirty="0" err="1"/>
              <a:t>cA</a:t>
            </a:r>
            <a:r>
              <a:rPr lang="en-US" dirty="0"/>
              <a:t>, then pick a few elements of the transforms that has the most variance </a:t>
            </a:r>
          </a:p>
          <a:p>
            <a:r>
              <a:rPr lang="en-US" dirty="0"/>
              <a:t>Different waveforms can have elements chosen of different location and/or value</a:t>
            </a:r>
          </a:p>
          <a:p>
            <a:endParaRPr lang="en-US" dirty="0"/>
          </a:p>
          <a:p>
            <a:r>
              <a:rPr lang="en-US" dirty="0"/>
              <a:t>Then you have a feature space based on the wavelet transform</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18</a:t>
            </a:fld>
            <a:endParaRPr lang="en-US" dirty="0"/>
          </a:p>
        </p:txBody>
      </p:sp>
    </p:spTree>
    <p:extLst>
      <p:ext uri="{BB962C8B-B14F-4D97-AF65-F5344CB8AC3E}">
        <p14:creationId xmlns:p14="http://schemas.microsoft.com/office/powerpoint/2010/main" val="147096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can be used independently, and depend on the spikes you are using</a:t>
            </a:r>
          </a:p>
          <a:p>
            <a:r>
              <a:rPr lang="en-US" dirty="0"/>
              <a:t>Biological boundary conditions are usually not considered, but are provided to the user as a way of assessing the quality of the sorting / clustering</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19</a:t>
            </a:fld>
            <a:endParaRPr lang="en-US" dirty="0"/>
          </a:p>
        </p:txBody>
      </p:sp>
    </p:spTree>
    <p:extLst>
      <p:ext uri="{BB962C8B-B14F-4D97-AF65-F5344CB8AC3E}">
        <p14:creationId xmlns:p14="http://schemas.microsoft.com/office/powerpoint/2010/main" val="1433507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Sorting is more like </a:t>
            </a:r>
            <a:r>
              <a:rPr lang="en-US" dirty="0" err="1"/>
              <a:t>puuling</a:t>
            </a:r>
            <a:r>
              <a:rPr lang="en-US" dirty="0"/>
              <a:t> out the spikes from your data</a:t>
            </a:r>
          </a:p>
          <a:p>
            <a:r>
              <a:rPr lang="en-US" dirty="0"/>
              <a:t>Typically clustering happens simultaneous due to the nature of the sorting – e.g. everything associated with a single template in template matching can be considered a cluster</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20</a:t>
            </a:fld>
            <a:endParaRPr lang="en-US" dirty="0"/>
          </a:p>
        </p:txBody>
      </p:sp>
    </p:spTree>
    <p:extLst>
      <p:ext uri="{BB962C8B-B14F-4D97-AF65-F5344CB8AC3E}">
        <p14:creationId xmlns:p14="http://schemas.microsoft.com/office/powerpoint/2010/main" val="2846061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can be very good and don’t have subject bias</a:t>
            </a:r>
          </a:p>
          <a:p>
            <a:endParaRPr lang="en-US" dirty="0"/>
          </a:p>
          <a:p>
            <a:r>
              <a:rPr lang="en-US" dirty="0" err="1"/>
              <a:t>Phy</a:t>
            </a:r>
            <a:r>
              <a:rPr lang="en-US" dirty="0"/>
              <a:t> GUI images should hopefully clarify</a:t>
            </a:r>
          </a:p>
          <a:p>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21</a:t>
            </a:fld>
            <a:endParaRPr lang="en-US" dirty="0"/>
          </a:p>
        </p:txBody>
      </p:sp>
    </p:spTree>
    <p:extLst>
      <p:ext uri="{BB962C8B-B14F-4D97-AF65-F5344CB8AC3E}">
        <p14:creationId xmlns:p14="http://schemas.microsoft.com/office/powerpoint/2010/main" val="225913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a:t>
            </a:r>
          </a:p>
          <a:p>
            <a:r>
              <a:rPr lang="en-US" dirty="0"/>
              <a:t>B – varying different superpositions and scaling of templates (not time shifting in this case)</a:t>
            </a:r>
          </a:p>
          <a:p>
            <a:endParaRPr lang="en-US" dirty="0"/>
          </a:p>
          <a:p>
            <a:pPr marL="228600" indent="-228600">
              <a:buAutoNum type="alphaUcParenBoth"/>
            </a:pPr>
            <a:r>
              <a:rPr lang="en-US" dirty="0"/>
              <a:t>The synthetic waveforms (blue) clustered with one overlapping waveform (green) are shown with the best-matched synthetic waveform highlighted in black. </a:t>
            </a:r>
          </a:p>
          <a:p>
            <a:pPr marL="228600" indent="-228600">
              <a:buAutoNum type="alphaUcParenBoth"/>
            </a:pPr>
            <a:r>
              <a:rPr lang="en-US" dirty="0"/>
              <a:t>The template waveforms (blue and red) that generated the synthetic waveform (black) shown in (A). The cluster numbers refer to the cluster numbers in Figure 2B.</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24</a:t>
            </a:fld>
            <a:endParaRPr lang="en-US" dirty="0"/>
          </a:p>
        </p:txBody>
      </p:sp>
    </p:spTree>
    <p:extLst>
      <p:ext uri="{BB962C8B-B14F-4D97-AF65-F5344CB8AC3E}">
        <p14:creationId xmlns:p14="http://schemas.microsoft.com/office/powerpoint/2010/main" val="18656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implanting an electrode in an extracellular space – and we will inevitably record from multiple neurons simply due to the size of our electrode</a:t>
            </a:r>
          </a:p>
          <a:p>
            <a:r>
              <a:rPr lang="en-US" dirty="0"/>
              <a:t>Spike sorting aims to identify what neural signal came from which neuron</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4</a:t>
            </a:fld>
            <a:endParaRPr lang="en-US" dirty="0"/>
          </a:p>
        </p:txBody>
      </p:sp>
    </p:spTree>
    <p:extLst>
      <p:ext uri="{BB962C8B-B14F-4D97-AF65-F5344CB8AC3E}">
        <p14:creationId xmlns:p14="http://schemas.microsoft.com/office/powerpoint/2010/main" val="2682077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Youtube</a:t>
            </a:r>
            <a:r>
              <a:rPr lang="en-US" dirty="0"/>
              <a:t> video goes into a bit more detail</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25</a:t>
            </a:fld>
            <a:endParaRPr lang="en-US" dirty="0"/>
          </a:p>
        </p:txBody>
      </p:sp>
    </p:spTree>
    <p:extLst>
      <p:ext uri="{BB962C8B-B14F-4D97-AF65-F5344CB8AC3E}">
        <p14:creationId xmlns:p14="http://schemas.microsoft.com/office/powerpoint/2010/main" val="850300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31</a:t>
            </a:fld>
            <a:endParaRPr lang="en-US" dirty="0"/>
          </a:p>
        </p:txBody>
      </p:sp>
    </p:spTree>
    <p:extLst>
      <p:ext uri="{BB962C8B-B14F-4D97-AF65-F5344CB8AC3E}">
        <p14:creationId xmlns:p14="http://schemas.microsoft.com/office/powerpoint/2010/main" val="203511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http://www.imperial.ac.uk/admin-services/ict/self-service/research-support/rcs/support/getting-started/data-management/</a:t>
            </a:r>
          </a:p>
        </p:txBody>
      </p:sp>
      <p:sp>
        <p:nvSpPr>
          <p:cNvPr id="4" name="Slide Number Placeholder 3"/>
          <p:cNvSpPr>
            <a:spLocks noGrp="1"/>
          </p:cNvSpPr>
          <p:nvPr>
            <p:ph type="sldNum" sz="quarter" idx="10"/>
          </p:nvPr>
        </p:nvSpPr>
        <p:spPr/>
        <p:txBody>
          <a:bodyPr/>
          <a:lstStyle/>
          <a:p>
            <a:fld id="{A93BA39F-6827-5045-AFB4-DB9C55A41641}" type="slidenum">
              <a:rPr lang="en-US" smtClean="0"/>
              <a:t>32</a:t>
            </a:fld>
            <a:endParaRPr lang="en-US" dirty="0"/>
          </a:p>
        </p:txBody>
      </p:sp>
    </p:spTree>
    <p:extLst>
      <p:ext uri="{BB962C8B-B14F-4D97-AF65-F5344CB8AC3E}">
        <p14:creationId xmlns:p14="http://schemas.microsoft.com/office/powerpoint/2010/main" val="4004717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Networked drive is just like your H drive – although you might need to add it in manually</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34</a:t>
            </a:fld>
            <a:endParaRPr lang="en-US" dirty="0"/>
          </a:p>
        </p:txBody>
      </p:sp>
    </p:spTree>
    <p:extLst>
      <p:ext uri="{BB962C8B-B14F-4D97-AF65-F5344CB8AC3E}">
        <p14:creationId xmlns:p14="http://schemas.microsoft.com/office/powerpoint/2010/main" val="1749625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Up Folder, Download, Upload, Refresh File List, New Folder, New File, Delete, …, …, …, …</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37</a:t>
            </a:fld>
            <a:endParaRPr lang="en-US" dirty="0"/>
          </a:p>
        </p:txBody>
      </p:sp>
    </p:spTree>
    <p:extLst>
      <p:ext uri="{BB962C8B-B14F-4D97-AF65-F5344CB8AC3E}">
        <p14:creationId xmlns:p14="http://schemas.microsoft.com/office/powerpoint/2010/main" val="1321628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the initial setup lines of code</a:t>
            </a:r>
          </a:p>
          <a:p>
            <a:r>
              <a:rPr lang="en-US" dirty="0"/>
              <a:t>$HOME = ??? Explain it /</a:t>
            </a:r>
            <a:r>
              <a:rPr lang="en-US" dirty="0" err="1"/>
              <a:t>rds</a:t>
            </a:r>
            <a:r>
              <a:rPr lang="en-US" dirty="0"/>
              <a:t>/general/user/afh115/home/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sign is when we use a variable defined, $HOME is define automatically by ICT (“environment variable”) – so you do not need to </a:t>
            </a:r>
            <a:r>
              <a:rPr lang="en-US" dirty="0" err="1"/>
              <a:t>explicity</a:t>
            </a:r>
            <a:r>
              <a:rPr lang="en-US" dirty="0"/>
              <a:t> define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If you wanted to do it manually: HOME = /</a:t>
            </a:r>
            <a:r>
              <a:rPr lang="en-US" dirty="0" err="1"/>
              <a:t>rds</a:t>
            </a:r>
            <a:r>
              <a:rPr lang="en-US" dirty="0"/>
              <a:t>/general/user/afh115/home/</a:t>
            </a:r>
          </a:p>
          <a:p>
            <a:endParaRPr lang="en-US" dirty="0"/>
          </a:p>
          <a:p>
            <a:r>
              <a:rPr lang="en-US" dirty="0"/>
              <a:t>How do you decide how long ? Over estimate, then once you know how fast you can give a shorter time</a:t>
            </a:r>
          </a:p>
          <a:p>
            <a:r>
              <a:rPr lang="en-US" dirty="0"/>
              <a:t>Availability</a:t>
            </a:r>
          </a:p>
          <a:p>
            <a:endParaRPr lang="en-US" dirty="0"/>
          </a:p>
          <a:p>
            <a:r>
              <a:rPr lang="en-US" dirty="0"/>
              <a:t>Red – important to understanding script function</a:t>
            </a:r>
          </a:p>
          <a:p>
            <a:r>
              <a:rPr lang="en-US" dirty="0"/>
              <a:t>Yellow – what you need to edit for your data</a:t>
            </a:r>
          </a:p>
          <a:p>
            <a:endParaRPr lang="en-US" dirty="0"/>
          </a:p>
          <a:p>
            <a:r>
              <a:rPr lang="en-US" dirty="0" err="1"/>
              <a:t>srcDir</a:t>
            </a:r>
            <a:r>
              <a:rPr lang="en-US" dirty="0"/>
              <a:t> – location of the folder (‘Your Folder’ in File </a:t>
            </a:r>
            <a:r>
              <a:rPr lang="en-US" dirty="0" err="1"/>
              <a:t>Organisation</a:t>
            </a:r>
            <a:r>
              <a:rPr lang="en-US" dirty="0"/>
              <a:t> Slides) – which contains your scripts and data files</a:t>
            </a:r>
          </a:p>
        </p:txBody>
      </p:sp>
      <p:sp>
        <p:nvSpPr>
          <p:cNvPr id="4" name="Slide Number Placeholder 3"/>
          <p:cNvSpPr>
            <a:spLocks noGrp="1"/>
          </p:cNvSpPr>
          <p:nvPr>
            <p:ph type="sldNum" sz="quarter" idx="5"/>
          </p:nvPr>
        </p:nvSpPr>
        <p:spPr/>
        <p:txBody>
          <a:bodyPr/>
          <a:lstStyle/>
          <a:p>
            <a:fld id="{A93BA39F-6827-5045-AFB4-DB9C55A41641}" type="slidenum">
              <a:rPr lang="en-US" smtClean="0"/>
              <a:t>40</a:t>
            </a:fld>
            <a:endParaRPr lang="en-US" dirty="0"/>
          </a:p>
        </p:txBody>
      </p:sp>
    </p:spTree>
    <p:extLst>
      <p:ext uri="{BB962C8B-B14F-4D97-AF65-F5344CB8AC3E}">
        <p14:creationId xmlns:p14="http://schemas.microsoft.com/office/powerpoint/2010/main" val="3370475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24hr/72hr is the maximum wall time</a:t>
            </a:r>
          </a:p>
          <a:p>
            <a:endParaRPr lang="en-US" dirty="0"/>
          </a:p>
          <a:p>
            <a:r>
              <a:rPr lang="en-US" dirty="0"/>
              <a:t>Depending on the parameters of your job script you will be allocated into different ‘nodes’</a:t>
            </a:r>
          </a:p>
        </p:txBody>
      </p:sp>
      <p:sp>
        <p:nvSpPr>
          <p:cNvPr id="4" name="Slide Number Placeholder 3"/>
          <p:cNvSpPr>
            <a:spLocks noGrp="1"/>
          </p:cNvSpPr>
          <p:nvPr>
            <p:ph type="sldNum" sz="quarter" idx="5"/>
          </p:nvPr>
        </p:nvSpPr>
        <p:spPr/>
        <p:txBody>
          <a:bodyPr/>
          <a:lstStyle/>
          <a:p>
            <a:fld id="{A93BA39F-6827-5045-AFB4-DB9C55A41641}" type="slidenum">
              <a:rPr lang="en-US" smtClean="0"/>
              <a:t>41</a:t>
            </a:fld>
            <a:endParaRPr lang="en-US" dirty="0"/>
          </a:p>
        </p:txBody>
      </p:sp>
    </p:spTree>
    <p:extLst>
      <p:ext uri="{BB962C8B-B14F-4D97-AF65-F5344CB8AC3E}">
        <p14:creationId xmlns:p14="http://schemas.microsoft.com/office/powerpoint/2010/main" val="35248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by loading in all the programs you need – e.g. </a:t>
            </a:r>
            <a:r>
              <a:rPr lang="en-US" dirty="0" err="1"/>
              <a:t>Matlab</a:t>
            </a:r>
            <a:endParaRPr lang="en-US" dirty="0"/>
          </a:p>
          <a:p>
            <a:r>
              <a:rPr lang="en-US" dirty="0"/>
              <a:t>In this case we are also copying a ‘</a:t>
            </a:r>
            <a:r>
              <a:rPr lang="en-US" dirty="0" err="1"/>
              <a:t>KiloSort</a:t>
            </a:r>
            <a:r>
              <a:rPr lang="en-US" dirty="0"/>
              <a:t>’ directory – which has a bunch of scripts needed to run </a:t>
            </a:r>
            <a:r>
              <a:rPr lang="en-US" dirty="0" err="1"/>
              <a:t>KiloSort</a:t>
            </a:r>
            <a:endParaRPr lang="en-US" dirty="0"/>
          </a:p>
          <a:p>
            <a:r>
              <a:rPr lang="en-US" dirty="0"/>
              <a:t>For good measure we add these some of the precompiled </a:t>
            </a:r>
            <a:r>
              <a:rPr lang="en-US" dirty="0" err="1"/>
              <a:t>KiloSort</a:t>
            </a:r>
            <a:r>
              <a:rPr lang="en-US" dirty="0"/>
              <a:t> GPU scripts to the PATH (so in theory all scripts should be able to see the contents of the </a:t>
            </a:r>
            <a:r>
              <a:rPr lang="en-US" dirty="0" err="1"/>
              <a:t>KiloSort</a:t>
            </a:r>
            <a:r>
              <a:rPr lang="en-US" dirty="0"/>
              <a:t> directory)</a:t>
            </a:r>
          </a:p>
          <a:p>
            <a:endParaRPr lang="en-US" dirty="0"/>
          </a:p>
          <a:p>
            <a:r>
              <a:rPr lang="en-US" dirty="0"/>
              <a:t>We end by copying the contents of </a:t>
            </a:r>
            <a:r>
              <a:rPr lang="en-US" dirty="0" err="1"/>
              <a:t>srcDir</a:t>
            </a:r>
            <a:r>
              <a:rPr lang="en-US" dirty="0"/>
              <a:t> into the ‘HPC Temporary Directory’ </a:t>
            </a:r>
          </a:p>
        </p:txBody>
      </p:sp>
      <p:sp>
        <p:nvSpPr>
          <p:cNvPr id="4" name="Slide Number Placeholder 3"/>
          <p:cNvSpPr>
            <a:spLocks noGrp="1"/>
          </p:cNvSpPr>
          <p:nvPr>
            <p:ph type="sldNum" sz="quarter" idx="5"/>
          </p:nvPr>
        </p:nvSpPr>
        <p:spPr/>
        <p:txBody>
          <a:bodyPr/>
          <a:lstStyle/>
          <a:p>
            <a:fld id="{A93BA39F-6827-5045-AFB4-DB9C55A41641}" type="slidenum">
              <a:rPr lang="en-US" smtClean="0"/>
              <a:t>42</a:t>
            </a:fld>
            <a:endParaRPr lang="en-US" dirty="0"/>
          </a:p>
        </p:txBody>
      </p:sp>
    </p:spTree>
    <p:extLst>
      <p:ext uri="{BB962C8B-B14F-4D97-AF65-F5344CB8AC3E}">
        <p14:creationId xmlns:p14="http://schemas.microsoft.com/office/powerpoint/2010/main" val="274226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telling the HPC what script to run:</a:t>
            </a:r>
          </a:p>
          <a:p>
            <a:r>
              <a:rPr lang="en-US" dirty="0"/>
              <a:t>This is from the perspective of the HPC Temp Directory</a:t>
            </a:r>
          </a:p>
          <a:p>
            <a:endParaRPr lang="en-US" dirty="0"/>
          </a:p>
          <a:p>
            <a:r>
              <a:rPr lang="en-US" dirty="0"/>
              <a:t>The default </a:t>
            </a:r>
            <a:r>
              <a:rPr lang="en-US" dirty="0" err="1"/>
              <a:t>filepath</a:t>
            </a:r>
            <a:r>
              <a:rPr lang="en-US" dirty="0"/>
              <a:t> is $TMPDIR, but if you are storing your scripts in a different folder (within the contents of </a:t>
            </a:r>
            <a:r>
              <a:rPr lang="en-US" dirty="0" err="1"/>
              <a:t>srcDir</a:t>
            </a:r>
            <a:r>
              <a:rPr lang="en-US" dirty="0"/>
              <a:t>) you should </a:t>
            </a:r>
            <a:r>
              <a:rPr lang="en-US" dirty="0" err="1"/>
              <a:t>refule</a:t>
            </a:r>
            <a:r>
              <a:rPr lang="en-US" dirty="0"/>
              <a:t> the path further</a:t>
            </a:r>
          </a:p>
          <a:p>
            <a:r>
              <a:rPr lang="en-US" dirty="0"/>
              <a:t>NOTE: This path variable should </a:t>
            </a:r>
            <a:r>
              <a:rPr lang="en-US" b="1" dirty="0"/>
              <a:t>not</a:t>
            </a:r>
            <a:r>
              <a:rPr lang="en-US" b="0" dirty="0"/>
              <a:t> end with the folder separator – you can see in line 46 that it is added for you</a:t>
            </a:r>
          </a:p>
          <a:p>
            <a:endParaRPr lang="en-US" b="0" dirty="0"/>
          </a:p>
          <a:p>
            <a:r>
              <a:rPr lang="en-US" b="0" dirty="0"/>
              <a:t>The filename is the name of the script you are running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store the contents of the TMPDIR into a WORK folder ($WORK = </a:t>
            </a:r>
            <a:r>
              <a:rPr lang="en-US" dirty="0"/>
              <a:t>/</a:t>
            </a:r>
            <a:r>
              <a:rPr lang="en-US" dirty="0" err="1"/>
              <a:t>rds</a:t>
            </a:r>
            <a:r>
              <a:rPr lang="en-US" dirty="0"/>
              <a:t>/general/user/afh115/home/WORK/ in my case ). This acts as a backup for the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NOTE: There was a recent HPC update which may mean that the $WORK variable does not exist by default, then you would need to define it just like we did the </a:t>
            </a:r>
            <a:r>
              <a:rPr lang="en-US" b="0" dirty="0" err="1"/>
              <a:t>srcDir</a:t>
            </a:r>
            <a:r>
              <a:rPr lang="en-US" b="0" dirty="0"/>
              <a:t> in Part 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also store the location of the output and date into a text file, to help you keep track of what job ran when.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we remove extra files (</a:t>
            </a:r>
            <a:r>
              <a:rPr lang="en-US" b="0" dirty="0" err="1"/>
              <a:t>rm</a:t>
            </a:r>
            <a:r>
              <a:rPr lang="en-US" b="0" dirty="0"/>
              <a:t> –</a:t>
            </a:r>
            <a:r>
              <a:rPr lang="en-US" b="0" dirty="0" err="1"/>
              <a:t>rf</a:t>
            </a:r>
            <a:r>
              <a:rPr lang="en-US" b="0" dirty="0"/>
              <a:t> mean we are removing folders), from the TMPDIR.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then copy the contents of TMPDIR to the original location where our scripts were located. This is so that it feels as if you ran the script on your own machine instead of the HPC – where the output is in the same location you expect it to be.</a:t>
            </a:r>
          </a:p>
          <a:p>
            <a:endParaRPr lang="en-US" dirty="0"/>
          </a:p>
        </p:txBody>
      </p:sp>
      <p:sp>
        <p:nvSpPr>
          <p:cNvPr id="4" name="Slide Number Placeholder 3"/>
          <p:cNvSpPr>
            <a:spLocks noGrp="1"/>
          </p:cNvSpPr>
          <p:nvPr>
            <p:ph type="sldNum" sz="quarter" idx="5"/>
          </p:nvPr>
        </p:nvSpPr>
        <p:spPr/>
        <p:txBody>
          <a:bodyPr/>
          <a:lstStyle/>
          <a:p>
            <a:fld id="{A93BA39F-6827-5045-AFB4-DB9C55A41641}" type="slidenum">
              <a:rPr lang="en-US" smtClean="0"/>
              <a:t>43</a:t>
            </a:fld>
            <a:endParaRPr lang="en-US" dirty="0"/>
          </a:p>
        </p:txBody>
      </p:sp>
    </p:spTree>
    <p:extLst>
      <p:ext uri="{BB962C8B-B14F-4D97-AF65-F5344CB8AC3E}">
        <p14:creationId xmlns:p14="http://schemas.microsoft.com/office/powerpoint/2010/main" val="1386241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\WORK folder ($WORK = </a:t>
            </a:r>
            <a:r>
              <a:rPr lang="en-US" dirty="0"/>
              <a:t>/</a:t>
            </a:r>
            <a:r>
              <a:rPr lang="en-US" dirty="0" err="1"/>
              <a:t>rds</a:t>
            </a:r>
            <a:r>
              <a:rPr lang="en-US" dirty="0"/>
              <a:t>/general/user/afh115/home/WORK/ in my case ). This acts as a backup for the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NOTE: There was a recent HPC update which may mean that the $WORK variable does not exist by default, then you would need to define it just like we did the </a:t>
            </a:r>
            <a:r>
              <a:rPr lang="en-US" b="0" dirty="0" err="1"/>
              <a:t>srcDir</a:t>
            </a:r>
            <a:r>
              <a:rPr lang="en-US" b="0" dirty="0"/>
              <a:t> in Part 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44</a:t>
            </a:fld>
            <a:endParaRPr lang="en-US" dirty="0"/>
          </a:p>
        </p:txBody>
      </p:sp>
    </p:spTree>
    <p:extLst>
      <p:ext uri="{BB962C8B-B14F-4D97-AF65-F5344CB8AC3E}">
        <p14:creationId xmlns:p14="http://schemas.microsoft.com/office/powerpoint/2010/main" val="189646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implanting an electrode in an extracellular space – and we will inevitably record from multiple neurons simply due to the size of our electrode</a:t>
            </a:r>
          </a:p>
          <a:p>
            <a:r>
              <a:rPr lang="en-US" dirty="0"/>
              <a:t>Spike sorting aims to identify what neural signal came from which neuron</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5</a:t>
            </a:fld>
            <a:endParaRPr lang="en-US" dirty="0"/>
          </a:p>
        </p:txBody>
      </p:sp>
    </p:spTree>
    <p:extLst>
      <p:ext uri="{BB962C8B-B14F-4D97-AF65-F5344CB8AC3E}">
        <p14:creationId xmlns:p14="http://schemas.microsoft.com/office/powerpoint/2010/main" val="4229258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47</a:t>
            </a:fld>
            <a:endParaRPr lang="en-US" dirty="0"/>
          </a:p>
        </p:txBody>
      </p:sp>
    </p:spTree>
    <p:extLst>
      <p:ext uri="{BB962C8B-B14F-4D97-AF65-F5344CB8AC3E}">
        <p14:creationId xmlns:p14="http://schemas.microsoft.com/office/powerpoint/2010/main" val="515694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use of the </a:t>
            </a:r>
            <a:r>
              <a:rPr lang="en-US" dirty="0" err="1"/>
              <a:t>eMouse</a:t>
            </a:r>
            <a:r>
              <a:rPr lang="en-US" dirty="0"/>
              <a:t> Data</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50</a:t>
            </a:fld>
            <a:endParaRPr lang="en-US" dirty="0"/>
          </a:p>
        </p:txBody>
      </p:sp>
    </p:spTree>
    <p:extLst>
      <p:ext uri="{BB962C8B-B14F-4D97-AF65-F5344CB8AC3E}">
        <p14:creationId xmlns:p14="http://schemas.microsoft.com/office/powerpoint/2010/main" val="560811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use of the </a:t>
            </a:r>
            <a:r>
              <a:rPr lang="en-US" dirty="0" err="1"/>
              <a:t>eMouse</a:t>
            </a:r>
            <a:r>
              <a:rPr lang="en-US" dirty="0"/>
              <a:t> Data</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51</a:t>
            </a:fld>
            <a:endParaRPr lang="en-US" dirty="0"/>
          </a:p>
        </p:txBody>
      </p:sp>
    </p:spTree>
    <p:extLst>
      <p:ext uri="{BB962C8B-B14F-4D97-AF65-F5344CB8AC3E}">
        <p14:creationId xmlns:p14="http://schemas.microsoft.com/office/powerpoint/2010/main" val="267134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FeatureTemplateView</a:t>
            </a:r>
            <a:r>
              <a:rPr lang="en-US" dirty="0"/>
              <a:t> - https://github.com/cortex-lab/KiloSort/issues/143</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63</a:t>
            </a:fld>
            <a:endParaRPr lang="en-US" dirty="0"/>
          </a:p>
        </p:txBody>
      </p:sp>
    </p:spTree>
    <p:extLst>
      <p:ext uri="{BB962C8B-B14F-4D97-AF65-F5344CB8AC3E}">
        <p14:creationId xmlns:p14="http://schemas.microsoft.com/office/powerpoint/2010/main" val="2428485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64</a:t>
            </a:fld>
            <a:endParaRPr lang="en-US" dirty="0"/>
          </a:p>
        </p:txBody>
      </p:sp>
    </p:spTree>
    <p:extLst>
      <p:ext uri="{BB962C8B-B14F-4D97-AF65-F5344CB8AC3E}">
        <p14:creationId xmlns:p14="http://schemas.microsoft.com/office/powerpoint/2010/main" val="2202009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Example</a:t>
            </a:r>
          </a:p>
          <a:p>
            <a:r>
              <a:rPr lang="en-US" dirty="0"/>
              <a:t>Bottom Left – </a:t>
            </a:r>
            <a:r>
              <a:rPr lang="en-US" dirty="0" err="1"/>
              <a:t>Interspike</a:t>
            </a:r>
            <a:r>
              <a:rPr lang="en-US" dirty="0"/>
              <a:t> Interval </a:t>
            </a:r>
            <a:r>
              <a:rPr lang="en-US" dirty="0" err="1"/>
              <a:t>Correlelogram</a:t>
            </a:r>
            <a:endParaRPr lang="en-US" dirty="0"/>
          </a:p>
          <a:p>
            <a:r>
              <a:rPr lang="en-US" dirty="0"/>
              <a:t>Bottom Amplitude Scaling Required for the Templated</a:t>
            </a:r>
          </a:p>
          <a:p>
            <a:r>
              <a:rPr lang="en-US" dirty="0"/>
              <a:t>Feature </a:t>
            </a:r>
            <a:r>
              <a:rPr lang="en-US" dirty="0" err="1"/>
              <a:t>Corelleogram</a:t>
            </a:r>
            <a:r>
              <a:rPr lang="en-US" dirty="0"/>
              <a:t> – close to zero due to small number of spikes and poor total correlation</a:t>
            </a:r>
          </a:p>
          <a:p>
            <a:endParaRPr lang="en-US" dirty="0"/>
          </a:p>
          <a:p>
            <a:r>
              <a:rPr lang="en-US" dirty="0"/>
              <a:t>Selecting using CTRL + LEFT CLICK on </a:t>
            </a:r>
            <a:r>
              <a:rPr lang="en-US" dirty="0" err="1"/>
              <a:t>FeatureView</a:t>
            </a:r>
            <a:r>
              <a:rPr lang="en-US"/>
              <a:t> (</a:t>
            </a:r>
            <a:r>
              <a:rPr lang="en-US" dirty="0"/>
              <a:t>Explained in more detail in the website)</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66</a:t>
            </a:fld>
            <a:endParaRPr lang="en-US" dirty="0"/>
          </a:p>
        </p:txBody>
      </p:sp>
    </p:spTree>
    <p:extLst>
      <p:ext uri="{BB962C8B-B14F-4D97-AF65-F5344CB8AC3E}">
        <p14:creationId xmlns:p14="http://schemas.microsoft.com/office/powerpoint/2010/main" val="1752705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Example 2</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67</a:t>
            </a:fld>
            <a:endParaRPr lang="en-US" dirty="0"/>
          </a:p>
        </p:txBody>
      </p:sp>
    </p:spTree>
    <p:extLst>
      <p:ext uri="{BB962C8B-B14F-4D97-AF65-F5344CB8AC3E}">
        <p14:creationId xmlns:p14="http://schemas.microsoft.com/office/powerpoint/2010/main" val="19599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Example</a:t>
            </a:r>
          </a:p>
          <a:p>
            <a:endParaRPr lang="en-US" dirty="0"/>
          </a:p>
          <a:p>
            <a:r>
              <a:rPr lang="en-US" dirty="0"/>
              <a:t>Possibly, changes could have been from recording experiment </a:t>
            </a:r>
          </a:p>
          <a:p>
            <a:endParaRPr lang="en-US" dirty="0"/>
          </a:p>
          <a:p>
            <a:r>
              <a:rPr lang="en-US" dirty="0"/>
              <a:t>Note: </a:t>
            </a:r>
            <a:r>
              <a:rPr lang="en-US" dirty="0" err="1"/>
              <a:t>CorrelogramView</a:t>
            </a:r>
            <a:r>
              <a:rPr lang="en-US" dirty="0"/>
              <a:t> top right shows how the blue spike typically occurs before the red spike</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69</a:t>
            </a:fld>
            <a:endParaRPr lang="en-US" dirty="0"/>
          </a:p>
        </p:txBody>
      </p:sp>
    </p:spTree>
    <p:extLst>
      <p:ext uri="{BB962C8B-B14F-4D97-AF65-F5344CB8AC3E}">
        <p14:creationId xmlns:p14="http://schemas.microsoft.com/office/powerpoint/2010/main" val="1221009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Example p2</a:t>
            </a:r>
          </a:p>
          <a:p>
            <a:endParaRPr lang="en-US" dirty="0"/>
          </a:p>
          <a:p>
            <a:r>
              <a:rPr lang="en-US" dirty="0"/>
              <a:t>Using </a:t>
            </a:r>
            <a:r>
              <a:rPr lang="en-US" dirty="0" err="1"/>
              <a:t>WaveformView</a:t>
            </a:r>
            <a:r>
              <a:rPr lang="en-US" dirty="0"/>
              <a:t> &gt; Overlap Waveforms</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70</a:t>
            </a:fld>
            <a:endParaRPr lang="en-US" dirty="0"/>
          </a:p>
        </p:txBody>
      </p:sp>
    </p:spTree>
    <p:extLst>
      <p:ext uri="{BB962C8B-B14F-4D97-AF65-F5344CB8AC3E}">
        <p14:creationId xmlns:p14="http://schemas.microsoft.com/office/powerpoint/2010/main" val="119074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boxes highlight potential waveforms</a:t>
            </a:r>
          </a:p>
          <a:p>
            <a:r>
              <a:rPr lang="en-US" dirty="0"/>
              <a:t>We can see how they span multiple electrode sites</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6</a:t>
            </a:fld>
            <a:endParaRPr lang="en-US" dirty="0"/>
          </a:p>
        </p:txBody>
      </p:sp>
    </p:spTree>
    <p:extLst>
      <p:ext uri="{BB962C8B-B14F-4D97-AF65-F5344CB8AC3E}">
        <p14:creationId xmlns:p14="http://schemas.microsoft.com/office/powerpoint/2010/main" val="96969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from source</a:t>
            </a:r>
          </a:p>
          <a:p>
            <a:r>
              <a:rPr lang="en-US" b="1" dirty="0"/>
              <a:t>Note:</a:t>
            </a:r>
            <a:r>
              <a:rPr lang="en-US" dirty="0"/>
              <a:t> </a:t>
            </a:r>
            <a:r>
              <a:rPr lang="en-US" dirty="0">
                <a:latin typeface="Times New Roman" panose="02020603050405020304" pitchFamily="18" charset="0"/>
                <a:cs typeface="Times New Roman" panose="02020603050405020304" pitchFamily="18" charset="0"/>
              </a:rPr>
              <a:t>I, II, III </a:t>
            </a:r>
            <a:r>
              <a:rPr lang="en-US" dirty="0"/>
              <a:t>in image – and colour coding , two neurons same colour can’t distinguish</a:t>
            </a:r>
          </a:p>
          <a:p>
            <a:r>
              <a:rPr lang="en-US" dirty="0"/>
              <a:t>Filtering typically done digitally</a:t>
            </a:r>
          </a:p>
          <a:p>
            <a:r>
              <a:rPr lang="en-US" dirty="0"/>
              <a:t>LFP – Black neurons in III, the background neural activity you can say – classified as noise (hence filtered out)</a:t>
            </a:r>
          </a:p>
          <a:p>
            <a:r>
              <a:rPr lang="en-US" dirty="0"/>
              <a:t>Spike filtering typically bandpass between 300Hz &amp; 3kHz</a:t>
            </a:r>
          </a:p>
          <a:p>
            <a:r>
              <a:rPr lang="en-US" dirty="0"/>
              <a:t>Spike Sorting here taken as a black box</a:t>
            </a:r>
          </a:p>
          <a:p>
            <a:r>
              <a:rPr lang="en-US" dirty="0"/>
              <a:t>Spike Train – we can see threshold has red line – </a:t>
            </a:r>
            <a:r>
              <a:rPr lang="en-US" dirty="0" err="1"/>
              <a:t>coloured</a:t>
            </a:r>
            <a:r>
              <a:rPr lang="en-US" dirty="0"/>
              <a:t> triangles are associated with the neurons in the diagram </a:t>
            </a:r>
          </a:p>
          <a:p>
            <a:r>
              <a:rPr lang="en-US" b="1" dirty="0"/>
              <a:t>NOTE: </a:t>
            </a:r>
            <a:r>
              <a:rPr lang="en-US" b="0" dirty="0"/>
              <a:t>The paper has multiplied amplitudes by -1, hence why we get a positive peak even though it is extracellular</a:t>
            </a:r>
            <a:endParaRPr lang="en-GB" b="1" dirty="0"/>
          </a:p>
        </p:txBody>
      </p:sp>
      <p:sp>
        <p:nvSpPr>
          <p:cNvPr id="4" name="Slide Number Placeholder 3"/>
          <p:cNvSpPr>
            <a:spLocks noGrp="1"/>
          </p:cNvSpPr>
          <p:nvPr>
            <p:ph type="sldNum" sz="quarter" idx="10"/>
          </p:nvPr>
        </p:nvSpPr>
        <p:spPr/>
        <p:txBody>
          <a:bodyPr/>
          <a:lstStyle/>
          <a:p>
            <a:fld id="{A93BA39F-6827-5045-AFB4-DB9C55A41641}" type="slidenum">
              <a:rPr lang="en-US" smtClean="0"/>
              <a:t>7</a:t>
            </a:fld>
            <a:endParaRPr lang="en-US" dirty="0"/>
          </a:p>
        </p:txBody>
      </p:sp>
    </p:spTree>
    <p:extLst>
      <p:ext uri="{BB962C8B-B14F-4D97-AF65-F5344CB8AC3E}">
        <p14:creationId xmlns:p14="http://schemas.microsoft.com/office/powerpoint/2010/main" val="959659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can be used independently, and depend on the spikes you are using</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9</a:t>
            </a:fld>
            <a:endParaRPr lang="en-US" dirty="0"/>
          </a:p>
        </p:txBody>
      </p:sp>
    </p:spTree>
    <p:extLst>
      <p:ext uri="{BB962C8B-B14F-4D97-AF65-F5344CB8AC3E}">
        <p14:creationId xmlns:p14="http://schemas.microsoft.com/office/powerpoint/2010/main" val="42602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from source</a:t>
            </a:r>
          </a:p>
          <a:p>
            <a:r>
              <a:rPr lang="en-US" dirty="0"/>
              <a:t>Filtering removes variations so we can easily detect spike events</a:t>
            </a:r>
          </a:p>
          <a:p>
            <a:endParaRPr lang="en-US" dirty="0"/>
          </a:p>
          <a:p>
            <a:r>
              <a:rPr lang="en-US" dirty="0"/>
              <a:t>Sorting – separate waveform/spikes from raw data</a:t>
            </a:r>
          </a:p>
          <a:p>
            <a:r>
              <a:rPr lang="en-US" dirty="0"/>
              <a:t>Clustering – grouping spike events</a:t>
            </a:r>
          </a:p>
          <a:p>
            <a:endParaRPr lang="en-US" dirty="0"/>
          </a:p>
          <a:p>
            <a:r>
              <a:rPr lang="en-US" dirty="0"/>
              <a:t>Spike detection typically done by done form of thresholding – in template matching – a template is formed from </a:t>
            </a:r>
            <a:r>
              <a:rPr lang="en-US" dirty="0" err="1"/>
              <a:t>thresholded</a:t>
            </a:r>
            <a:r>
              <a:rPr lang="en-US" dirty="0"/>
              <a:t> data but then is run on the entire filtered data (not just detected </a:t>
            </a:r>
            <a:r>
              <a:rPr lang="en-US" dirty="0" err="1"/>
              <a:t>thresholded</a:t>
            </a:r>
            <a:r>
              <a:rPr lang="en-US" dirty="0"/>
              <a:t> spikes) – then taking a certain number of samples to either side of the spike</a:t>
            </a:r>
          </a:p>
          <a:p>
            <a:endParaRPr lang="en-US" dirty="0"/>
          </a:p>
          <a:p>
            <a:r>
              <a:rPr lang="en-US" dirty="0"/>
              <a:t>Feature extraction is plotting in in a multidimensional space – to make the clustering easier – i.e. more distinct groups are formed</a:t>
            </a:r>
          </a:p>
          <a:p>
            <a:r>
              <a:rPr lang="en-US" dirty="0"/>
              <a:t>1 Cluster is all the spikes associated to one neuron (ideally)</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10</a:t>
            </a:fld>
            <a:endParaRPr lang="en-US" dirty="0"/>
          </a:p>
        </p:txBody>
      </p:sp>
    </p:spTree>
    <p:extLst>
      <p:ext uri="{BB962C8B-B14F-4D97-AF65-F5344CB8AC3E}">
        <p14:creationId xmlns:p14="http://schemas.microsoft.com/office/powerpoint/2010/main" val="222254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can be used independently, and depend on the spikes you are using</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11</a:t>
            </a:fld>
            <a:endParaRPr lang="en-US" dirty="0"/>
          </a:p>
        </p:txBody>
      </p:sp>
    </p:spTree>
    <p:extLst>
      <p:ext uri="{BB962C8B-B14F-4D97-AF65-F5344CB8AC3E}">
        <p14:creationId xmlns:p14="http://schemas.microsoft.com/office/powerpoint/2010/main" val="3805585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LHS: Constant variation about waveform &amp; relatively low variations</a:t>
            </a:r>
          </a:p>
          <a:p>
            <a:r>
              <a:rPr lang="en-US" dirty="0"/>
              <a:t>RHS: Large variation on tails of waveform, but peak is slightly tighter, especially around slopes</a:t>
            </a:r>
          </a:p>
          <a:p>
            <a:endParaRPr lang="en-US" dirty="0"/>
          </a:p>
          <a:p>
            <a:r>
              <a:rPr lang="en-US" dirty="0"/>
              <a:t>Can run this through the entire data, or only at spike events – see if it lies within deviation or if you can scale template to match</a:t>
            </a:r>
            <a:endParaRPr lang="en-GB" dirty="0"/>
          </a:p>
        </p:txBody>
      </p:sp>
      <p:sp>
        <p:nvSpPr>
          <p:cNvPr id="4" name="Slide Number Placeholder 3"/>
          <p:cNvSpPr>
            <a:spLocks noGrp="1"/>
          </p:cNvSpPr>
          <p:nvPr>
            <p:ph type="sldNum" sz="quarter" idx="10"/>
          </p:nvPr>
        </p:nvSpPr>
        <p:spPr/>
        <p:txBody>
          <a:bodyPr/>
          <a:lstStyle/>
          <a:p>
            <a:fld id="{A93BA39F-6827-5045-AFB4-DB9C55A41641}" type="slidenum">
              <a:rPr lang="en-US" smtClean="0"/>
              <a:t>12</a:t>
            </a:fld>
            <a:endParaRPr lang="en-US" dirty="0"/>
          </a:p>
        </p:txBody>
      </p:sp>
    </p:spTree>
    <p:extLst>
      <p:ext uri="{BB962C8B-B14F-4D97-AF65-F5344CB8AC3E}">
        <p14:creationId xmlns:p14="http://schemas.microsoft.com/office/powerpoint/2010/main" val="902471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61E3D-B933-4E21-90F4-598A5D718D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4177DCD-77D3-498D-8E55-2A3A257CC1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249477-8E6E-4F86-8361-845A8A0A3849}"/>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83603A93-4A20-40FE-87CA-E58F7666682A}"/>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7CB461AD-1079-417B-A941-B01B561423A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639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D91A-5DC4-4216-A90E-E457FF6958F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CFF76FB-F6FB-404B-A3C0-C23F260C46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D3EB38-CEBA-41A3-A673-FAAE0BB23C3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DBD5621A-4D7E-4EC2-8E4E-ED6B572E1138}"/>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D327A057-50E0-491F-9F56-8C870019EC4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60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FD47F8-E723-447C-8216-C0A21E932F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1D3178E-5463-4625-AC24-C4B006AB331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23E6E7-2773-43A6-81ED-20EE29F8F107}"/>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9F610D63-E078-4425-A504-DC87AC205B54}"/>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0E012EA6-9C6B-4970-A338-8AD36737F96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513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9C68-1EF1-4762-9DE7-DBDDAEE451E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41893B6-76AF-4AD4-B953-E728B0E1BB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C91816-1825-4169-A80C-FFD3D0BCAD74}"/>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66541A97-1112-49EB-B8BB-FFFFD46565B1}"/>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EAF4783C-697B-442E-8569-9DD53EBDEF6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2348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B833-4BD8-4EF1-83C5-0809D19985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314228C-353B-4E30-A9E5-30E0B375D7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EF2046-AE1E-4051-8901-0D064E9F46CE}"/>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29522068-F810-41BC-B962-69E39B90EC74}"/>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EBFD68FB-F4BC-4915-97FE-6FC5402404F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781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A3DE-2A3D-436E-B16C-FF02AAD728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5AFA9CF-2E1F-401A-BF4D-FA6B27E73D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DBDFDEE-26EC-4BE3-A4E4-2F8C15DA9D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D43AEDD-0365-46BF-9530-0381D0EB6CE1}"/>
              </a:ext>
            </a:extLst>
          </p:cNvPr>
          <p:cNvSpPr>
            <a:spLocks noGrp="1"/>
          </p:cNvSpPr>
          <p:nvPr>
            <p:ph type="dt" sz="half" idx="10"/>
          </p:nvPr>
        </p:nvSpPr>
        <p:spPr/>
        <p:txBody>
          <a:bodyPr/>
          <a:lstStyle/>
          <a:p>
            <a:r>
              <a:rPr lang="en-US"/>
              <a:t>2018/10/24</a:t>
            </a:r>
            <a:endParaRPr lang="en-US" dirty="0"/>
          </a:p>
        </p:txBody>
      </p:sp>
      <p:sp>
        <p:nvSpPr>
          <p:cNvPr id="6" name="Footer Placeholder 5">
            <a:extLst>
              <a:ext uri="{FF2B5EF4-FFF2-40B4-BE49-F238E27FC236}">
                <a16:creationId xmlns:a16="http://schemas.microsoft.com/office/drawing/2014/main" id="{3D9D38F7-4624-45A6-A597-8320CF48FFE8}"/>
              </a:ext>
            </a:extLst>
          </p:cNvPr>
          <p:cNvSpPr>
            <a:spLocks noGrp="1"/>
          </p:cNvSpPr>
          <p:nvPr>
            <p:ph type="ftr" sz="quarter" idx="11"/>
          </p:nvPr>
        </p:nvSpPr>
        <p:spPr/>
        <p:txBody>
          <a:bodyPr/>
          <a:lstStyle/>
          <a:p>
            <a:r>
              <a:rPr lang="en-US" dirty="0"/>
              <a:t>HT DragonFly Lab</a:t>
            </a:r>
          </a:p>
        </p:txBody>
      </p:sp>
      <p:sp>
        <p:nvSpPr>
          <p:cNvPr id="7" name="Slide Number Placeholder 6">
            <a:extLst>
              <a:ext uri="{FF2B5EF4-FFF2-40B4-BE49-F238E27FC236}">
                <a16:creationId xmlns:a16="http://schemas.microsoft.com/office/drawing/2014/main" id="{34CCF7C5-B06B-4377-AF0F-42AEB884794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7481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5789-44EF-4B3D-B9F6-5774B1D1F1F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AA5AB3-02D9-4907-83AE-BBF44E9A5D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BD04E7-D41C-4D49-B9FE-99A55CBB7E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4D0FF5-13ED-4E22-8AF4-B99DD86CF4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DEBFDA-BA09-4050-8E28-3B117917EA2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7B374B-7034-4C39-8E89-109CF215C43C}"/>
              </a:ext>
            </a:extLst>
          </p:cNvPr>
          <p:cNvSpPr>
            <a:spLocks noGrp="1"/>
          </p:cNvSpPr>
          <p:nvPr>
            <p:ph type="dt" sz="half" idx="10"/>
          </p:nvPr>
        </p:nvSpPr>
        <p:spPr/>
        <p:txBody>
          <a:bodyPr/>
          <a:lstStyle/>
          <a:p>
            <a:r>
              <a:rPr lang="en-US"/>
              <a:t>2018/10/24</a:t>
            </a:r>
            <a:endParaRPr lang="en-US" dirty="0"/>
          </a:p>
        </p:txBody>
      </p:sp>
      <p:sp>
        <p:nvSpPr>
          <p:cNvPr id="8" name="Footer Placeholder 7">
            <a:extLst>
              <a:ext uri="{FF2B5EF4-FFF2-40B4-BE49-F238E27FC236}">
                <a16:creationId xmlns:a16="http://schemas.microsoft.com/office/drawing/2014/main" id="{A975AB93-F183-4474-BF49-C9D680C6CF46}"/>
              </a:ext>
            </a:extLst>
          </p:cNvPr>
          <p:cNvSpPr>
            <a:spLocks noGrp="1"/>
          </p:cNvSpPr>
          <p:nvPr>
            <p:ph type="ftr" sz="quarter" idx="11"/>
          </p:nvPr>
        </p:nvSpPr>
        <p:spPr/>
        <p:txBody>
          <a:bodyPr/>
          <a:lstStyle/>
          <a:p>
            <a:r>
              <a:rPr lang="en-US" dirty="0"/>
              <a:t>HT DragonFly Lab</a:t>
            </a:r>
          </a:p>
        </p:txBody>
      </p:sp>
      <p:sp>
        <p:nvSpPr>
          <p:cNvPr id="9" name="Slide Number Placeholder 8">
            <a:extLst>
              <a:ext uri="{FF2B5EF4-FFF2-40B4-BE49-F238E27FC236}">
                <a16:creationId xmlns:a16="http://schemas.microsoft.com/office/drawing/2014/main" id="{7395BBF0-8906-4D06-8C68-0B19C0A25C2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232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0A56-2C53-4026-879C-1AFE55B4534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28C9C5-1488-4AB9-9426-94E8051B0591}"/>
              </a:ext>
            </a:extLst>
          </p:cNvPr>
          <p:cNvSpPr>
            <a:spLocks noGrp="1"/>
          </p:cNvSpPr>
          <p:nvPr>
            <p:ph type="dt" sz="half" idx="10"/>
          </p:nvPr>
        </p:nvSpPr>
        <p:spPr/>
        <p:txBody>
          <a:bodyPr/>
          <a:lstStyle/>
          <a:p>
            <a:r>
              <a:rPr lang="en-US"/>
              <a:t>2018/10/24</a:t>
            </a:r>
            <a:endParaRPr lang="en-US" dirty="0"/>
          </a:p>
        </p:txBody>
      </p:sp>
      <p:sp>
        <p:nvSpPr>
          <p:cNvPr id="4" name="Footer Placeholder 3">
            <a:extLst>
              <a:ext uri="{FF2B5EF4-FFF2-40B4-BE49-F238E27FC236}">
                <a16:creationId xmlns:a16="http://schemas.microsoft.com/office/drawing/2014/main" id="{63151F51-6B67-46D2-9EF0-B5EC8BDD79A1}"/>
              </a:ext>
            </a:extLst>
          </p:cNvPr>
          <p:cNvSpPr>
            <a:spLocks noGrp="1"/>
          </p:cNvSpPr>
          <p:nvPr>
            <p:ph type="ftr" sz="quarter" idx="11"/>
          </p:nvPr>
        </p:nvSpPr>
        <p:spPr/>
        <p:txBody>
          <a:bodyPr/>
          <a:lstStyle/>
          <a:p>
            <a:r>
              <a:rPr lang="en-US" dirty="0"/>
              <a:t>HT DragonFly Lab</a:t>
            </a:r>
          </a:p>
        </p:txBody>
      </p:sp>
      <p:sp>
        <p:nvSpPr>
          <p:cNvPr id="5" name="Slide Number Placeholder 4">
            <a:extLst>
              <a:ext uri="{FF2B5EF4-FFF2-40B4-BE49-F238E27FC236}">
                <a16:creationId xmlns:a16="http://schemas.microsoft.com/office/drawing/2014/main" id="{6E7D7D5C-E9AA-4FF5-A251-A6E4D2F1901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7233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4A759-DED7-4349-A825-F7483A942893}"/>
              </a:ext>
            </a:extLst>
          </p:cNvPr>
          <p:cNvSpPr>
            <a:spLocks noGrp="1"/>
          </p:cNvSpPr>
          <p:nvPr>
            <p:ph type="dt" sz="half" idx="10"/>
          </p:nvPr>
        </p:nvSpPr>
        <p:spPr/>
        <p:txBody>
          <a:bodyPr/>
          <a:lstStyle/>
          <a:p>
            <a:r>
              <a:rPr lang="en-US"/>
              <a:t>2018/10/24</a:t>
            </a:r>
            <a:endParaRPr lang="en-US" dirty="0"/>
          </a:p>
        </p:txBody>
      </p:sp>
      <p:sp>
        <p:nvSpPr>
          <p:cNvPr id="3" name="Footer Placeholder 2">
            <a:extLst>
              <a:ext uri="{FF2B5EF4-FFF2-40B4-BE49-F238E27FC236}">
                <a16:creationId xmlns:a16="http://schemas.microsoft.com/office/drawing/2014/main" id="{4CEDB535-1B1F-4E3B-877C-D8D7220EB375}"/>
              </a:ext>
            </a:extLst>
          </p:cNvPr>
          <p:cNvSpPr>
            <a:spLocks noGrp="1"/>
          </p:cNvSpPr>
          <p:nvPr>
            <p:ph type="ftr" sz="quarter" idx="11"/>
          </p:nvPr>
        </p:nvSpPr>
        <p:spPr/>
        <p:txBody>
          <a:bodyPr/>
          <a:lstStyle/>
          <a:p>
            <a:r>
              <a:rPr lang="en-US" dirty="0"/>
              <a:t>HT DragonFly Lab</a:t>
            </a:r>
          </a:p>
        </p:txBody>
      </p:sp>
      <p:sp>
        <p:nvSpPr>
          <p:cNvPr id="4" name="Slide Number Placeholder 3">
            <a:extLst>
              <a:ext uri="{FF2B5EF4-FFF2-40B4-BE49-F238E27FC236}">
                <a16:creationId xmlns:a16="http://schemas.microsoft.com/office/drawing/2014/main" id="{4D5CEE5E-44D6-450E-A83A-BED99D01BA6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171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CF1-7E08-4583-9F92-C35F04A467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D7DE8C-BAA0-4C28-97E9-E2233E50A3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4581C21-ED05-4CE3-8B72-064CE269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A454FE-3FD8-4AF1-B47B-F8CAC7D29E4B}"/>
              </a:ext>
            </a:extLst>
          </p:cNvPr>
          <p:cNvSpPr>
            <a:spLocks noGrp="1"/>
          </p:cNvSpPr>
          <p:nvPr>
            <p:ph type="dt" sz="half" idx="10"/>
          </p:nvPr>
        </p:nvSpPr>
        <p:spPr/>
        <p:txBody>
          <a:bodyPr/>
          <a:lstStyle/>
          <a:p>
            <a:r>
              <a:rPr lang="en-US"/>
              <a:t>2018/10/24</a:t>
            </a:r>
            <a:endParaRPr lang="en-US" dirty="0"/>
          </a:p>
        </p:txBody>
      </p:sp>
      <p:sp>
        <p:nvSpPr>
          <p:cNvPr id="6" name="Footer Placeholder 5">
            <a:extLst>
              <a:ext uri="{FF2B5EF4-FFF2-40B4-BE49-F238E27FC236}">
                <a16:creationId xmlns:a16="http://schemas.microsoft.com/office/drawing/2014/main" id="{CA2DAD10-BF64-4AA5-984A-909843F668EA}"/>
              </a:ext>
            </a:extLst>
          </p:cNvPr>
          <p:cNvSpPr>
            <a:spLocks noGrp="1"/>
          </p:cNvSpPr>
          <p:nvPr>
            <p:ph type="ftr" sz="quarter" idx="11"/>
          </p:nvPr>
        </p:nvSpPr>
        <p:spPr/>
        <p:txBody>
          <a:bodyPr/>
          <a:lstStyle/>
          <a:p>
            <a:r>
              <a:rPr lang="en-US" dirty="0"/>
              <a:t>HT DragonFly Lab</a:t>
            </a:r>
          </a:p>
        </p:txBody>
      </p:sp>
      <p:sp>
        <p:nvSpPr>
          <p:cNvPr id="7" name="Slide Number Placeholder 6">
            <a:extLst>
              <a:ext uri="{FF2B5EF4-FFF2-40B4-BE49-F238E27FC236}">
                <a16:creationId xmlns:a16="http://schemas.microsoft.com/office/drawing/2014/main" id="{E6AC40E6-BDEA-4E38-BA8E-255151B1F81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899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F7FA-C44E-4E96-8147-00EA917CE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0FE1455-092A-484E-B876-927BA5B842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A618E9A3-5A03-4011-8D4D-5162A2E36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282DF7-AE27-4BF4-A4D5-D77D8FFE8336}"/>
              </a:ext>
            </a:extLst>
          </p:cNvPr>
          <p:cNvSpPr>
            <a:spLocks noGrp="1"/>
          </p:cNvSpPr>
          <p:nvPr>
            <p:ph type="dt" sz="half" idx="10"/>
          </p:nvPr>
        </p:nvSpPr>
        <p:spPr/>
        <p:txBody>
          <a:bodyPr/>
          <a:lstStyle/>
          <a:p>
            <a:r>
              <a:rPr lang="en-US"/>
              <a:t>2018/10/24</a:t>
            </a:r>
            <a:endParaRPr lang="en-US" dirty="0"/>
          </a:p>
        </p:txBody>
      </p:sp>
      <p:sp>
        <p:nvSpPr>
          <p:cNvPr id="6" name="Footer Placeholder 5">
            <a:extLst>
              <a:ext uri="{FF2B5EF4-FFF2-40B4-BE49-F238E27FC236}">
                <a16:creationId xmlns:a16="http://schemas.microsoft.com/office/drawing/2014/main" id="{6BFED269-069A-47ED-9B1D-B401439619D1}"/>
              </a:ext>
            </a:extLst>
          </p:cNvPr>
          <p:cNvSpPr>
            <a:spLocks noGrp="1"/>
          </p:cNvSpPr>
          <p:nvPr>
            <p:ph type="ftr" sz="quarter" idx="11"/>
          </p:nvPr>
        </p:nvSpPr>
        <p:spPr/>
        <p:txBody>
          <a:bodyPr/>
          <a:lstStyle/>
          <a:p>
            <a:r>
              <a:rPr lang="en-US" dirty="0"/>
              <a:t>HT DragonFly Lab</a:t>
            </a:r>
          </a:p>
        </p:txBody>
      </p:sp>
      <p:sp>
        <p:nvSpPr>
          <p:cNvPr id="7" name="Slide Number Placeholder 6">
            <a:extLst>
              <a:ext uri="{FF2B5EF4-FFF2-40B4-BE49-F238E27FC236}">
                <a16:creationId xmlns:a16="http://schemas.microsoft.com/office/drawing/2014/main" id="{1E78C141-859E-4701-B0E3-24C5D37F130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648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215C0F-5738-4BA7-B189-508B7827D38C}"/>
              </a:ext>
            </a:extLst>
          </p:cNvPr>
          <p:cNvSpPr/>
          <p:nvPr userDrawn="1"/>
        </p:nvSpPr>
        <p:spPr>
          <a:xfrm>
            <a:off x="0" y="6492874"/>
            <a:ext cx="12192000" cy="365126"/>
          </a:xfrm>
          <a:prstGeom prst="rect">
            <a:avLst/>
          </a:prstGeom>
          <a:gradFill>
            <a:gsLst>
              <a:gs pos="0">
                <a:schemeClr val="accent1"/>
              </a:gs>
              <a:gs pos="35000">
                <a:schemeClr val="accent1">
                  <a:lumMod val="75000"/>
                </a:schemeClr>
              </a:gs>
              <a:gs pos="66000">
                <a:schemeClr val="accent1">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n-lt"/>
            </a:endParaRPr>
          </a:p>
        </p:txBody>
      </p:sp>
      <p:sp>
        <p:nvSpPr>
          <p:cNvPr id="2" name="Title Placeholder 1">
            <a:extLst>
              <a:ext uri="{FF2B5EF4-FFF2-40B4-BE49-F238E27FC236}">
                <a16:creationId xmlns:a16="http://schemas.microsoft.com/office/drawing/2014/main" id="{6F78A615-766B-40D4-9ECC-9B8AD18819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1A7DAB9-9576-4082-B66D-0F2F637D7C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31B0EC6-55EA-492C-9234-80C15F3DC409}"/>
              </a:ext>
            </a:extLst>
          </p:cNvPr>
          <p:cNvSpPr>
            <a:spLocks noGrp="1"/>
          </p:cNvSpPr>
          <p:nvPr>
            <p:ph type="dt" sz="half" idx="2"/>
          </p:nvPr>
        </p:nvSpPr>
        <p:spPr>
          <a:xfrm>
            <a:off x="0" y="6492385"/>
            <a:ext cx="2743200" cy="365125"/>
          </a:xfrm>
          <a:prstGeom prst="rect">
            <a:avLst/>
          </a:prstGeom>
        </p:spPr>
        <p:txBody>
          <a:bodyPr vert="horz" lIns="91440" tIns="45720" rIns="91440" bIns="45720" rtlCol="0" anchor="ctr"/>
          <a:lstStyle>
            <a:lvl1pPr algn="l">
              <a:defRPr sz="1600">
                <a:solidFill>
                  <a:schemeClr val="bg1"/>
                </a:solidFill>
                <a:latin typeface="+mn-lt"/>
              </a:defRPr>
            </a:lvl1pPr>
          </a:lstStyle>
          <a:p>
            <a:r>
              <a:rPr lang="en-US"/>
              <a:t>2018/10/24</a:t>
            </a:r>
            <a:endParaRPr lang="en-US" dirty="0"/>
          </a:p>
        </p:txBody>
      </p:sp>
      <p:sp>
        <p:nvSpPr>
          <p:cNvPr id="5" name="Footer Placeholder 4">
            <a:extLst>
              <a:ext uri="{FF2B5EF4-FFF2-40B4-BE49-F238E27FC236}">
                <a16:creationId xmlns:a16="http://schemas.microsoft.com/office/drawing/2014/main" id="{69CE0B2D-54DD-495B-A087-09AB8D6FC3C0}"/>
              </a:ext>
            </a:extLst>
          </p:cNvPr>
          <p:cNvSpPr>
            <a:spLocks noGrp="1"/>
          </p:cNvSpPr>
          <p:nvPr>
            <p:ph type="ftr" sz="quarter" idx="3"/>
          </p:nvPr>
        </p:nvSpPr>
        <p:spPr>
          <a:xfrm>
            <a:off x="4038600" y="6491897"/>
            <a:ext cx="4114800" cy="365125"/>
          </a:xfrm>
          <a:prstGeom prst="rect">
            <a:avLst/>
          </a:prstGeom>
        </p:spPr>
        <p:txBody>
          <a:bodyPr vert="horz" lIns="91440" tIns="45720" rIns="91440" bIns="45720" rtlCol="0" anchor="ctr"/>
          <a:lstStyle>
            <a:lvl1pPr algn="ctr">
              <a:defRPr sz="1600">
                <a:solidFill>
                  <a:schemeClr val="bg1"/>
                </a:solidFill>
                <a:effectLst/>
                <a:latin typeface="+mn-lt"/>
              </a:defRPr>
            </a:lvl1pPr>
          </a:lstStyle>
          <a:p>
            <a:r>
              <a:rPr lang="en-US" dirty="0"/>
              <a:t>HT DragonFly Lab</a:t>
            </a:r>
          </a:p>
        </p:txBody>
      </p:sp>
      <p:sp>
        <p:nvSpPr>
          <p:cNvPr id="6" name="Slide Number Placeholder 5">
            <a:extLst>
              <a:ext uri="{FF2B5EF4-FFF2-40B4-BE49-F238E27FC236}">
                <a16:creationId xmlns:a16="http://schemas.microsoft.com/office/drawing/2014/main" id="{3AD29419-0CF1-4488-9423-E000A219F334}"/>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600">
                <a:solidFill>
                  <a:schemeClr val="bg1"/>
                </a:solidFill>
                <a:latin typeface="+mn-lt"/>
              </a:defRPr>
            </a:lvl1pPr>
          </a:lstStyle>
          <a:p>
            <a:fld id="{D57F1E4F-1CFF-5643-939E-217C01CDF565}" type="slidenum">
              <a:rPr lang="en-US" smtClean="0"/>
              <a:pPr/>
              <a:t>‹#›</a:t>
            </a:fld>
            <a:endParaRPr lang="en-US" dirty="0"/>
          </a:p>
        </p:txBody>
      </p:sp>
      <p:pic>
        <p:nvPicPr>
          <p:cNvPr id="9" name="Picture 8">
            <a:extLst>
              <a:ext uri="{FF2B5EF4-FFF2-40B4-BE49-F238E27FC236}">
                <a16:creationId xmlns:a16="http://schemas.microsoft.com/office/drawing/2014/main" id="{B5365072-58B1-4D71-9214-ED4FEA6B6016}"/>
              </a:ext>
            </a:extLst>
          </p:cNvPr>
          <p:cNvPicPr>
            <a:picLocks noChangeAspect="1"/>
          </p:cNvPicPr>
          <p:nvPr userDrawn="1"/>
        </p:nvPicPr>
        <p:blipFill>
          <a:blip r:embed="rId13">
            <a:duotone>
              <a:schemeClr val="accent2">
                <a:shade val="45000"/>
                <a:satMod val="135000"/>
              </a:schemeClr>
              <a:prstClr val="white"/>
            </a:duotone>
          </a:blip>
          <a:stretch>
            <a:fillRect/>
          </a:stretch>
        </p:blipFill>
        <p:spPr>
          <a:xfrm rot="360000">
            <a:off x="-25875" y="-21643"/>
            <a:ext cx="1358376" cy="819271"/>
          </a:xfrm>
          <a:prstGeom prst="rect">
            <a:avLst/>
          </a:prstGeom>
        </p:spPr>
      </p:pic>
      <p:pic>
        <p:nvPicPr>
          <p:cNvPr id="10" name="Picture 9">
            <a:extLst>
              <a:ext uri="{FF2B5EF4-FFF2-40B4-BE49-F238E27FC236}">
                <a16:creationId xmlns:a16="http://schemas.microsoft.com/office/drawing/2014/main" id="{D0943634-A685-4BB6-9AE5-0714A16C841F}"/>
              </a:ext>
            </a:extLst>
          </p:cNvPr>
          <p:cNvPicPr>
            <a:picLocks noChangeAspect="1"/>
          </p:cNvPicPr>
          <p:nvPr userDrawn="1"/>
        </p:nvPicPr>
        <p:blipFill>
          <a:blip r:embed="rId13">
            <a:duotone>
              <a:schemeClr val="accent2">
                <a:shade val="45000"/>
                <a:satMod val="135000"/>
              </a:schemeClr>
              <a:prstClr val="white"/>
            </a:duotone>
          </a:blip>
          <a:stretch>
            <a:fillRect/>
          </a:stretch>
        </p:blipFill>
        <p:spPr>
          <a:xfrm rot="-360000" flipH="1">
            <a:off x="10859498" y="-21642"/>
            <a:ext cx="1358376" cy="819271"/>
          </a:xfrm>
          <a:prstGeom prst="rect">
            <a:avLst/>
          </a:prstGeom>
        </p:spPr>
      </p:pic>
    </p:spTree>
    <p:extLst>
      <p:ext uri="{BB962C8B-B14F-4D97-AF65-F5344CB8AC3E}">
        <p14:creationId xmlns:p14="http://schemas.microsoft.com/office/powerpoint/2010/main" val="383549418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p:txStyles>
    <p:titleStyle>
      <a:lvl1pPr algn="ctr"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9.emf"/><Relationship Id="rId9" Type="http://schemas.openxmlformats.org/officeDocument/2006/relationships/image" Target="../media/image14.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0eP8CCxAWLo" TargetMode="External"/><Relationship Id="rId2" Type="http://schemas.openxmlformats.org/officeDocument/2006/relationships/hyperlink" Target="https://www.youtube.com/channel/UCGoxKRfTs0jQP52cfHCyyRQ"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file:///\\rds.imperial.ac.uk\RD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upport.microsoft.com/en-gb/help/4026635/windows-map-a-network-drive" TargetMode="External"/><Relationship Id="rId2" Type="http://schemas.openxmlformats.org/officeDocument/2006/relationships/hyperlink" Target="http://www.imperial.ac.uk/admin-services/ict/self-service/research-support/rcs/support/getting-started/data-management/"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wiki.imperial.ac.uk/display/HPC/Configuring+OpenVPN+for+HPC+users" TargetMode="External"/><Relationship Id="rId4" Type="http://schemas.openxmlformats.org/officeDocument/2006/relationships/hyperlink" Target="https://superuser.com/questions/130787/permanently-map-a-network-drive-on-mac-os-x-leopard"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BE9305-E686-44FF-9C16-8E0034023204}"/>
              </a:ext>
            </a:extLst>
          </p:cNvPr>
          <p:cNvPicPr>
            <a:picLocks noChangeAspect="1"/>
          </p:cNvPicPr>
          <p:nvPr/>
        </p:nvPicPr>
        <p:blipFill>
          <a:blip r:embed="rId2"/>
          <a:stretch>
            <a:fillRect/>
          </a:stretch>
        </p:blipFill>
        <p:spPr>
          <a:xfrm>
            <a:off x="7727026" y="1293498"/>
            <a:ext cx="4629796" cy="4525006"/>
          </a:xfrm>
          <a:prstGeom prst="rect">
            <a:avLst/>
          </a:prstGeom>
        </p:spPr>
      </p:pic>
      <p:sp>
        <p:nvSpPr>
          <p:cNvPr id="2" name="Title 1">
            <a:extLst>
              <a:ext uri="{FF2B5EF4-FFF2-40B4-BE49-F238E27FC236}">
                <a16:creationId xmlns:a16="http://schemas.microsoft.com/office/drawing/2014/main" id="{56E3E5F7-EF1D-E84A-9463-168D3ED1FCB8}"/>
              </a:ext>
            </a:extLst>
          </p:cNvPr>
          <p:cNvSpPr>
            <a:spLocks noGrp="1"/>
          </p:cNvSpPr>
          <p:nvPr>
            <p:ph type="ctrTitle"/>
          </p:nvPr>
        </p:nvSpPr>
        <p:spPr/>
        <p:txBody>
          <a:bodyPr>
            <a:normAutofit fontScale="90000"/>
          </a:bodyPr>
          <a:lstStyle/>
          <a:p>
            <a:pPr algn="l"/>
            <a:r>
              <a:rPr lang="en-US" dirty="0"/>
              <a:t>Spike Sorting</a:t>
            </a:r>
            <a:br>
              <a:rPr lang="en-US" dirty="0"/>
            </a:br>
            <a:r>
              <a:rPr lang="en-US" dirty="0"/>
              <a:t>on the High Performance Computer (HPC) </a:t>
            </a:r>
          </a:p>
        </p:txBody>
      </p:sp>
      <p:sp>
        <p:nvSpPr>
          <p:cNvPr id="3" name="Subtitle 2">
            <a:extLst>
              <a:ext uri="{FF2B5EF4-FFF2-40B4-BE49-F238E27FC236}">
                <a16:creationId xmlns:a16="http://schemas.microsoft.com/office/drawing/2014/main" id="{FAA73E04-60B4-464D-AD0B-C08E737B2150}"/>
              </a:ext>
            </a:extLst>
          </p:cNvPr>
          <p:cNvSpPr>
            <a:spLocks noGrp="1"/>
          </p:cNvSpPr>
          <p:nvPr>
            <p:ph type="subTitle" idx="1"/>
          </p:nvPr>
        </p:nvSpPr>
        <p:spPr/>
        <p:txBody>
          <a:bodyPr/>
          <a:lstStyle/>
          <a:p>
            <a:pPr algn="l">
              <a:tabLst>
                <a:tab pos="1524000" algn="r"/>
                <a:tab pos="1611313" algn="ctr"/>
              </a:tabLst>
            </a:pPr>
            <a:r>
              <a:rPr lang="en-US" dirty="0"/>
              <a:t>	Created by: 	Adel Haddad</a:t>
            </a:r>
          </a:p>
          <a:p>
            <a:pPr algn="l">
              <a:tabLst>
                <a:tab pos="1524000" algn="r"/>
                <a:tab pos="1611313" algn="ctr"/>
              </a:tabLst>
            </a:pPr>
            <a:r>
              <a:rPr lang="en-US" dirty="0"/>
              <a:t>	Created for: 	Imperial Dragonfly Lab (Dr Huai-Ti Lin) </a:t>
            </a:r>
          </a:p>
        </p:txBody>
      </p:sp>
      <p:sp>
        <p:nvSpPr>
          <p:cNvPr id="4" name="Date Placeholder 3">
            <a:extLst>
              <a:ext uri="{FF2B5EF4-FFF2-40B4-BE49-F238E27FC236}">
                <a16:creationId xmlns:a16="http://schemas.microsoft.com/office/drawing/2014/main" id="{EA173551-B44A-4676-B526-7C8C202253E7}"/>
              </a:ext>
            </a:extLst>
          </p:cNvPr>
          <p:cNvSpPr>
            <a:spLocks noGrp="1"/>
          </p:cNvSpPr>
          <p:nvPr>
            <p:ph type="dt" sz="half" idx="10"/>
          </p:nvPr>
        </p:nvSpPr>
        <p:spPr/>
        <p:txBody>
          <a:bodyPr/>
          <a:lstStyle/>
          <a:p>
            <a:r>
              <a:rPr lang="en-US" dirty="0"/>
              <a:t>2018/10/24</a:t>
            </a:r>
          </a:p>
        </p:txBody>
      </p:sp>
      <p:sp>
        <p:nvSpPr>
          <p:cNvPr id="5" name="Footer Placeholder 4">
            <a:extLst>
              <a:ext uri="{FF2B5EF4-FFF2-40B4-BE49-F238E27FC236}">
                <a16:creationId xmlns:a16="http://schemas.microsoft.com/office/drawing/2014/main" id="{C7CD9ED1-BB1F-45C3-9DCA-47CF13DD1ACC}"/>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75824CD2-2E51-4421-85C0-4DA08A880569}"/>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2780741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6A24-8791-4AE4-A53D-75AD15006EAF}"/>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54FC01C2-0138-41BA-B396-929D614C8FF0}"/>
              </a:ext>
            </a:extLst>
          </p:cNvPr>
          <p:cNvSpPr>
            <a:spLocks noGrp="1"/>
          </p:cNvSpPr>
          <p:nvPr>
            <p:ph idx="1"/>
          </p:nvPr>
        </p:nvSpPr>
        <p:spPr>
          <a:xfrm>
            <a:off x="838200" y="1825625"/>
            <a:ext cx="2402840" cy="4351338"/>
          </a:xfrm>
        </p:spPr>
        <p:txBody>
          <a:bodyPr>
            <a:normAutofit/>
          </a:bodyPr>
          <a:lstStyle/>
          <a:p>
            <a:r>
              <a:rPr lang="en-US" b="1" dirty="0"/>
              <a:t>Past, present and future of spike sorting techniques </a:t>
            </a:r>
            <a:r>
              <a:rPr lang="en-US" dirty="0"/>
              <a:t>- H.G. Rey et al. -  </a:t>
            </a:r>
            <a:r>
              <a:rPr lang="en-US" i="1" dirty="0"/>
              <a:t>Brain Research Bulletin </a:t>
            </a:r>
            <a:r>
              <a:rPr lang="en-US" b="1" dirty="0"/>
              <a:t>119</a:t>
            </a:r>
            <a:r>
              <a:rPr lang="en-US" dirty="0"/>
              <a:t> pages 106–117(2015) </a:t>
            </a:r>
          </a:p>
          <a:p>
            <a:endParaRPr lang="en-GB" dirty="0"/>
          </a:p>
        </p:txBody>
      </p:sp>
      <p:sp>
        <p:nvSpPr>
          <p:cNvPr id="4" name="Date Placeholder 3">
            <a:extLst>
              <a:ext uri="{FF2B5EF4-FFF2-40B4-BE49-F238E27FC236}">
                <a16:creationId xmlns:a16="http://schemas.microsoft.com/office/drawing/2014/main" id="{10560D82-0ABD-4BDF-965D-370D33FB07C1}"/>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BE1474DD-0CDF-42FC-A0F9-0BBBFA718F03}"/>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F28BAABF-4657-47AE-845F-2C2E3F296096}"/>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4" name="Graphic 12">
            <a:extLst>
              <a:ext uri="{FF2B5EF4-FFF2-40B4-BE49-F238E27FC236}">
                <a16:creationId xmlns:a16="http://schemas.microsoft.com/office/drawing/2014/main" id="{D0B403CA-E09A-4AB4-9320-003E539D035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55398"/>
          <a:stretch/>
        </p:blipFill>
        <p:spPr>
          <a:xfrm>
            <a:off x="3274451" y="504607"/>
            <a:ext cx="4608000" cy="3170143"/>
          </a:xfrm>
          <a:prstGeom prst="rect">
            <a:avLst/>
          </a:prstGeom>
        </p:spPr>
      </p:pic>
      <p:pic>
        <p:nvPicPr>
          <p:cNvPr id="13" name="Graphic 12">
            <a:extLst>
              <a:ext uri="{FF2B5EF4-FFF2-40B4-BE49-F238E27FC236}">
                <a16:creationId xmlns:a16="http://schemas.microsoft.com/office/drawing/2014/main" id="{6E87553C-A5AF-4F40-9D53-890B888A81D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43597" r="8560"/>
          <a:stretch/>
        </p:blipFill>
        <p:spPr>
          <a:xfrm>
            <a:off x="7406529" y="2505342"/>
            <a:ext cx="4114800" cy="3914862"/>
          </a:xfrm>
          <a:prstGeom prst="rect">
            <a:avLst/>
          </a:prstGeom>
        </p:spPr>
      </p:pic>
      <p:grpSp>
        <p:nvGrpSpPr>
          <p:cNvPr id="30" name="Group 29">
            <a:extLst>
              <a:ext uri="{FF2B5EF4-FFF2-40B4-BE49-F238E27FC236}">
                <a16:creationId xmlns:a16="http://schemas.microsoft.com/office/drawing/2014/main" id="{8BF4888E-F8C3-40D1-A1E2-921C83109B89}"/>
              </a:ext>
            </a:extLst>
          </p:cNvPr>
          <p:cNvGrpSpPr/>
          <p:nvPr/>
        </p:nvGrpSpPr>
        <p:grpSpPr>
          <a:xfrm>
            <a:off x="5738251" y="2384385"/>
            <a:ext cx="4120515" cy="1300440"/>
            <a:chOff x="5787342" y="2384385"/>
            <a:chExt cx="4087752" cy="1282087"/>
          </a:xfrm>
        </p:grpSpPr>
        <p:cxnSp>
          <p:nvCxnSpPr>
            <p:cNvPr id="16" name="Connector: Elbow 15">
              <a:extLst>
                <a:ext uri="{FF2B5EF4-FFF2-40B4-BE49-F238E27FC236}">
                  <a16:creationId xmlns:a16="http://schemas.microsoft.com/office/drawing/2014/main" id="{4B32EC67-7581-43CD-AFA7-C50DEC28116E}"/>
                </a:ext>
              </a:extLst>
            </p:cNvPr>
            <p:cNvCxnSpPr/>
            <p:nvPr/>
          </p:nvCxnSpPr>
          <p:spPr>
            <a:xfrm flipV="1">
              <a:off x="5787342" y="2384385"/>
              <a:ext cx="3310359" cy="1282087"/>
            </a:xfrm>
            <a:prstGeom prst="bentConnector3">
              <a:avLst/>
            </a:prstGeom>
            <a:ln w="76200">
              <a:solidFill>
                <a:srgbClr val="0CA94C"/>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15DEB2A-5160-4A68-9467-8DD8E5C70013}"/>
                </a:ext>
              </a:extLst>
            </p:cNvPr>
            <p:cNvGrpSpPr/>
            <p:nvPr/>
          </p:nvGrpSpPr>
          <p:grpSpPr>
            <a:xfrm>
              <a:off x="9097701" y="2384385"/>
              <a:ext cx="777393" cy="185566"/>
              <a:chOff x="9097701" y="2384385"/>
              <a:chExt cx="777393" cy="185566"/>
            </a:xfrm>
          </p:grpSpPr>
          <p:cxnSp>
            <p:nvCxnSpPr>
              <p:cNvPr id="25" name="Straight Connector 24">
                <a:extLst>
                  <a:ext uri="{FF2B5EF4-FFF2-40B4-BE49-F238E27FC236}">
                    <a16:creationId xmlns:a16="http://schemas.microsoft.com/office/drawing/2014/main" id="{F2BFF499-1FAE-4003-92E1-E3D4F75539A2}"/>
                  </a:ext>
                </a:extLst>
              </p:cNvPr>
              <p:cNvCxnSpPr>
                <a:cxnSpLocks/>
              </p:cNvCxnSpPr>
              <p:nvPr/>
            </p:nvCxnSpPr>
            <p:spPr>
              <a:xfrm flipH="1">
                <a:off x="9097701" y="2384385"/>
                <a:ext cx="771723" cy="0"/>
              </a:xfrm>
              <a:prstGeom prst="line">
                <a:avLst/>
              </a:prstGeom>
              <a:ln w="76200" cap="sq">
                <a:solidFill>
                  <a:srgbClr val="0CA94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EE65F4-9514-4296-980F-423A3A25F424}"/>
                  </a:ext>
                </a:extLst>
              </p:cNvPr>
              <p:cNvCxnSpPr>
                <a:cxnSpLocks/>
              </p:cNvCxnSpPr>
              <p:nvPr/>
            </p:nvCxnSpPr>
            <p:spPr>
              <a:xfrm flipV="1">
                <a:off x="9875094" y="2395654"/>
                <a:ext cx="0" cy="174297"/>
              </a:xfrm>
              <a:prstGeom prst="line">
                <a:avLst/>
              </a:prstGeom>
              <a:ln w="95250" cap="sq">
                <a:solidFill>
                  <a:srgbClr val="0CA94C"/>
                </a:solidFill>
              </a:ln>
            </p:spPr>
            <p:style>
              <a:lnRef idx="1">
                <a:schemeClr val="accent1"/>
              </a:lnRef>
              <a:fillRef idx="0">
                <a:schemeClr val="accent1"/>
              </a:fillRef>
              <a:effectRef idx="0">
                <a:schemeClr val="accent1"/>
              </a:effectRef>
              <a:fontRef idx="minor">
                <a:schemeClr val="tx1"/>
              </a:fontRef>
            </p:style>
          </p:cxnSp>
        </p:grpSp>
      </p:grpSp>
      <p:sp>
        <p:nvSpPr>
          <p:cNvPr id="31" name="Right Brace 30">
            <a:extLst>
              <a:ext uri="{FF2B5EF4-FFF2-40B4-BE49-F238E27FC236}">
                <a16:creationId xmlns:a16="http://schemas.microsoft.com/office/drawing/2014/main" id="{5B4B7E68-DC2F-4F5E-8B31-E7670363471F}"/>
              </a:ext>
            </a:extLst>
          </p:cNvPr>
          <p:cNvSpPr/>
          <p:nvPr/>
        </p:nvSpPr>
        <p:spPr>
          <a:xfrm rot="5400000">
            <a:off x="5532328" y="2732098"/>
            <a:ext cx="595568" cy="3152833"/>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Right Brace 31">
            <a:extLst>
              <a:ext uri="{FF2B5EF4-FFF2-40B4-BE49-F238E27FC236}">
                <a16:creationId xmlns:a16="http://schemas.microsoft.com/office/drawing/2014/main" id="{8249FC86-B4D6-4509-88C0-EE71AD2854E9}"/>
              </a:ext>
            </a:extLst>
          </p:cNvPr>
          <p:cNvSpPr/>
          <p:nvPr/>
        </p:nvSpPr>
        <p:spPr>
          <a:xfrm rot="16200000" flipV="1">
            <a:off x="9496305" y="332796"/>
            <a:ext cx="595568" cy="3152833"/>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TextBox 32">
            <a:extLst>
              <a:ext uri="{FF2B5EF4-FFF2-40B4-BE49-F238E27FC236}">
                <a16:creationId xmlns:a16="http://schemas.microsoft.com/office/drawing/2014/main" id="{C384AE98-EA0C-4BE3-9586-676736286975}"/>
              </a:ext>
            </a:extLst>
          </p:cNvPr>
          <p:cNvSpPr txBox="1"/>
          <p:nvPr/>
        </p:nvSpPr>
        <p:spPr>
          <a:xfrm>
            <a:off x="4684218" y="4683182"/>
            <a:ext cx="2291787" cy="369332"/>
          </a:xfrm>
          <a:prstGeom prst="rect">
            <a:avLst/>
          </a:prstGeom>
          <a:noFill/>
        </p:spPr>
        <p:txBody>
          <a:bodyPr wrap="square" rtlCol="0">
            <a:spAutoFit/>
          </a:bodyPr>
          <a:lstStyle/>
          <a:p>
            <a:pPr algn="ctr"/>
            <a:r>
              <a:rPr lang="en-US" dirty="0"/>
              <a:t>Sorting</a:t>
            </a:r>
            <a:endParaRPr lang="en-GB" dirty="0"/>
          </a:p>
        </p:txBody>
      </p:sp>
      <p:sp>
        <p:nvSpPr>
          <p:cNvPr id="34" name="TextBox 33">
            <a:extLst>
              <a:ext uri="{FF2B5EF4-FFF2-40B4-BE49-F238E27FC236}">
                <a16:creationId xmlns:a16="http://schemas.microsoft.com/office/drawing/2014/main" id="{35E97927-81FF-48DD-B88E-0D49774807D0}"/>
              </a:ext>
            </a:extLst>
          </p:cNvPr>
          <p:cNvSpPr txBox="1"/>
          <p:nvPr/>
        </p:nvSpPr>
        <p:spPr>
          <a:xfrm>
            <a:off x="8648195" y="1249374"/>
            <a:ext cx="2291787" cy="369332"/>
          </a:xfrm>
          <a:prstGeom prst="rect">
            <a:avLst/>
          </a:prstGeom>
          <a:noFill/>
        </p:spPr>
        <p:txBody>
          <a:bodyPr wrap="square" rtlCol="0">
            <a:spAutoFit/>
          </a:bodyPr>
          <a:lstStyle/>
          <a:p>
            <a:pPr algn="ctr"/>
            <a:r>
              <a:rPr lang="en-US" dirty="0"/>
              <a:t>Clustering</a:t>
            </a:r>
            <a:endParaRPr lang="en-GB" dirty="0"/>
          </a:p>
        </p:txBody>
      </p:sp>
      <p:sp>
        <p:nvSpPr>
          <p:cNvPr id="35" name="TextBox 34">
            <a:extLst>
              <a:ext uri="{FF2B5EF4-FFF2-40B4-BE49-F238E27FC236}">
                <a16:creationId xmlns:a16="http://schemas.microsoft.com/office/drawing/2014/main" id="{ED08EA26-FCCD-4770-A13B-952001C758CD}"/>
              </a:ext>
            </a:extLst>
          </p:cNvPr>
          <p:cNvSpPr txBox="1"/>
          <p:nvPr/>
        </p:nvSpPr>
        <p:spPr>
          <a:xfrm>
            <a:off x="3990814" y="2264831"/>
            <a:ext cx="1747438" cy="307777"/>
          </a:xfrm>
          <a:prstGeom prst="rect">
            <a:avLst/>
          </a:prstGeom>
          <a:noFill/>
        </p:spPr>
        <p:txBody>
          <a:bodyPr wrap="square" rtlCol="0">
            <a:spAutoFit/>
          </a:bodyPr>
          <a:lstStyle/>
          <a:p>
            <a:pPr algn="ctr"/>
            <a:r>
              <a:rPr lang="en-US" sz="1400" dirty="0"/>
              <a:t>e.g. Thresholding</a:t>
            </a:r>
            <a:endParaRPr lang="en-GB" sz="1400" dirty="0"/>
          </a:p>
        </p:txBody>
      </p:sp>
    </p:spTree>
    <p:extLst>
      <p:ext uri="{BB962C8B-B14F-4D97-AF65-F5344CB8AC3E}">
        <p14:creationId xmlns:p14="http://schemas.microsoft.com/office/powerpoint/2010/main" val="146361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8E1A-0E67-4613-BC08-E72290B37DE4}"/>
              </a:ext>
            </a:extLst>
          </p:cNvPr>
          <p:cNvSpPr>
            <a:spLocks noGrp="1"/>
          </p:cNvSpPr>
          <p:nvPr>
            <p:ph type="title"/>
          </p:nvPr>
        </p:nvSpPr>
        <p:spPr/>
        <p:txBody>
          <a:bodyPr/>
          <a:lstStyle/>
          <a:p>
            <a:r>
              <a:rPr lang="en-US" dirty="0"/>
              <a:t>Sorting</a:t>
            </a:r>
            <a:endParaRPr lang="en-GB" dirty="0"/>
          </a:p>
        </p:txBody>
      </p:sp>
      <p:sp>
        <p:nvSpPr>
          <p:cNvPr id="3" name="Content Placeholder 2">
            <a:extLst>
              <a:ext uri="{FF2B5EF4-FFF2-40B4-BE49-F238E27FC236}">
                <a16:creationId xmlns:a16="http://schemas.microsoft.com/office/drawing/2014/main" id="{D8DFC8E2-DB5C-4772-84EE-B4E53D80A754}"/>
              </a:ext>
            </a:extLst>
          </p:cNvPr>
          <p:cNvSpPr>
            <a:spLocks noGrp="1"/>
          </p:cNvSpPr>
          <p:nvPr>
            <p:ph idx="1"/>
          </p:nvPr>
        </p:nvSpPr>
        <p:spPr/>
        <p:txBody>
          <a:bodyPr>
            <a:normAutofit/>
          </a:bodyPr>
          <a:lstStyle/>
          <a:p>
            <a:r>
              <a:rPr lang="en-US" dirty="0"/>
              <a:t>Classification Problem</a:t>
            </a:r>
          </a:p>
          <a:p>
            <a:r>
              <a:rPr lang="en-US" dirty="0"/>
              <a:t>Features you can use</a:t>
            </a:r>
          </a:p>
          <a:p>
            <a:pPr lvl="1"/>
            <a:r>
              <a:rPr lang="en-US" dirty="0"/>
              <a:t>Waveform Properties</a:t>
            </a:r>
          </a:p>
          <a:p>
            <a:pPr lvl="2"/>
            <a:r>
              <a:rPr lang="en-US" dirty="0"/>
              <a:t>Amplitude (e.g. Peak, Trough, Crest-Trough), Rise Slope, Fall Slope, Width, Energy/Power/RMS …</a:t>
            </a:r>
          </a:p>
          <a:p>
            <a:pPr lvl="1"/>
            <a:r>
              <a:rPr lang="en-US" dirty="0"/>
              <a:t>Shape</a:t>
            </a:r>
          </a:p>
          <a:p>
            <a:pPr lvl="2"/>
            <a:r>
              <a:rPr lang="en-US" dirty="0"/>
              <a:t>Template Matching</a:t>
            </a:r>
          </a:p>
          <a:p>
            <a:pPr lvl="1"/>
            <a:endParaRPr lang="en-US" dirty="0"/>
          </a:p>
          <a:p>
            <a:pPr lvl="2"/>
            <a:endParaRPr lang="en-US" dirty="0"/>
          </a:p>
          <a:p>
            <a:pPr marL="914400" lvl="2" indent="0">
              <a:buNone/>
            </a:pPr>
            <a:endParaRPr lang="en-GB" dirty="0"/>
          </a:p>
        </p:txBody>
      </p:sp>
      <p:sp>
        <p:nvSpPr>
          <p:cNvPr id="4" name="Date Placeholder 3">
            <a:extLst>
              <a:ext uri="{FF2B5EF4-FFF2-40B4-BE49-F238E27FC236}">
                <a16:creationId xmlns:a16="http://schemas.microsoft.com/office/drawing/2014/main" id="{8E0636F7-6EF4-469A-9478-028002EC52A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BDF01EFB-0965-4675-98B7-57DB14469596}"/>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757C117D-1591-48BA-9464-D25FD5E592F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835771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B2D3-F966-46E9-917A-F74D1D4075DF}"/>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id="{300FF3DF-21A0-47B0-9B0C-3C8542E25F71}"/>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3FEF37FA-1470-4F03-B564-49BC9F4852DE}"/>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8519E478-8E53-4255-92CD-0BF6997D6D57}"/>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7" name="Freeform: Shape 6">
            <a:extLst>
              <a:ext uri="{FF2B5EF4-FFF2-40B4-BE49-F238E27FC236}">
                <a16:creationId xmlns:a16="http://schemas.microsoft.com/office/drawing/2014/main" id="{1124C0A7-96E3-4D66-9E80-AEAF29041332}"/>
              </a:ext>
            </a:extLst>
          </p:cNvPr>
          <p:cNvSpPr/>
          <p:nvPr/>
        </p:nvSpPr>
        <p:spPr>
          <a:xfrm>
            <a:off x="6701743" y="3222990"/>
            <a:ext cx="3847618" cy="1556608"/>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1556608">
                <a:moveTo>
                  <a:pt x="0" y="725622"/>
                </a:moveTo>
                <a:cubicBezTo>
                  <a:pt x="139236" y="910767"/>
                  <a:pt x="406508" y="-124981"/>
                  <a:pt x="531072" y="12637"/>
                </a:cubicBezTo>
                <a:cubicBezTo>
                  <a:pt x="655636" y="150255"/>
                  <a:pt x="676477" y="1466913"/>
                  <a:pt x="747382" y="1551328"/>
                </a:cubicBezTo>
                <a:cubicBezTo>
                  <a:pt x="818288" y="1635743"/>
                  <a:pt x="827755" y="682556"/>
                  <a:pt x="956505" y="519127"/>
                </a:cubicBezTo>
                <a:cubicBezTo>
                  <a:pt x="1085255" y="355698"/>
                  <a:pt x="1406611" y="560454"/>
                  <a:pt x="1519881" y="570751"/>
                </a:cubicBezTo>
              </a:path>
            </a:pathLst>
          </a:custGeom>
          <a:noFill/>
          <a:ln w="38100">
            <a:solidFill>
              <a:srgbClr val="029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D06DE8F0-BC20-4075-8FDB-517182127A24}"/>
              </a:ext>
            </a:extLst>
          </p:cNvPr>
          <p:cNvSpPr/>
          <p:nvPr/>
        </p:nvSpPr>
        <p:spPr>
          <a:xfrm>
            <a:off x="6701743" y="2673011"/>
            <a:ext cx="3847618" cy="1556608"/>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1556608">
                <a:moveTo>
                  <a:pt x="0" y="725622"/>
                </a:moveTo>
                <a:cubicBezTo>
                  <a:pt x="139236" y="910767"/>
                  <a:pt x="406508" y="-124981"/>
                  <a:pt x="531072" y="12637"/>
                </a:cubicBezTo>
                <a:cubicBezTo>
                  <a:pt x="655636" y="150255"/>
                  <a:pt x="676477" y="1466913"/>
                  <a:pt x="747382" y="1551328"/>
                </a:cubicBezTo>
                <a:cubicBezTo>
                  <a:pt x="818288" y="1635743"/>
                  <a:pt x="827755" y="682556"/>
                  <a:pt x="956505" y="519127"/>
                </a:cubicBezTo>
                <a:cubicBezTo>
                  <a:pt x="1085255" y="355698"/>
                  <a:pt x="1406611" y="560454"/>
                  <a:pt x="1519881" y="570751"/>
                </a:cubicBezTo>
              </a:path>
            </a:pathLst>
          </a:custGeom>
          <a:noFill/>
          <a:ln w="6350">
            <a:solidFill>
              <a:srgbClr val="029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713A71CB-25A8-4703-A1DF-3EDA946A5DD7}"/>
              </a:ext>
            </a:extLst>
          </p:cNvPr>
          <p:cNvSpPr/>
          <p:nvPr/>
        </p:nvSpPr>
        <p:spPr>
          <a:xfrm>
            <a:off x="6701743" y="3850446"/>
            <a:ext cx="3847618" cy="1556608"/>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1556608">
                <a:moveTo>
                  <a:pt x="0" y="725622"/>
                </a:moveTo>
                <a:cubicBezTo>
                  <a:pt x="139236" y="910767"/>
                  <a:pt x="406508" y="-124981"/>
                  <a:pt x="531072" y="12637"/>
                </a:cubicBezTo>
                <a:cubicBezTo>
                  <a:pt x="655636" y="150255"/>
                  <a:pt x="676477" y="1466913"/>
                  <a:pt x="747382" y="1551328"/>
                </a:cubicBezTo>
                <a:cubicBezTo>
                  <a:pt x="818288" y="1635743"/>
                  <a:pt x="827755" y="682556"/>
                  <a:pt x="956505" y="519127"/>
                </a:cubicBezTo>
                <a:cubicBezTo>
                  <a:pt x="1085255" y="355698"/>
                  <a:pt x="1406611" y="560454"/>
                  <a:pt x="1519881" y="570751"/>
                </a:cubicBezTo>
              </a:path>
            </a:pathLst>
          </a:custGeom>
          <a:noFill/>
          <a:ln w="6350">
            <a:solidFill>
              <a:srgbClr val="029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5CD5EEFB-2E74-4CBE-955F-229C6E105F0C}"/>
              </a:ext>
            </a:extLst>
          </p:cNvPr>
          <p:cNvSpPr/>
          <p:nvPr/>
        </p:nvSpPr>
        <p:spPr>
          <a:xfrm>
            <a:off x="1030148" y="3222990"/>
            <a:ext cx="3847618" cy="1556608"/>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1556608">
                <a:moveTo>
                  <a:pt x="0" y="725622"/>
                </a:moveTo>
                <a:cubicBezTo>
                  <a:pt x="139236" y="910767"/>
                  <a:pt x="406508" y="-124981"/>
                  <a:pt x="531072" y="12637"/>
                </a:cubicBezTo>
                <a:cubicBezTo>
                  <a:pt x="655636" y="150255"/>
                  <a:pt x="676477" y="1466913"/>
                  <a:pt x="747382" y="1551328"/>
                </a:cubicBezTo>
                <a:cubicBezTo>
                  <a:pt x="818288" y="1635743"/>
                  <a:pt x="827755" y="682556"/>
                  <a:pt x="956505" y="519127"/>
                </a:cubicBezTo>
                <a:cubicBezTo>
                  <a:pt x="1085255" y="355698"/>
                  <a:pt x="1406611" y="560454"/>
                  <a:pt x="1519881" y="570751"/>
                </a:cubicBezTo>
              </a:path>
            </a:pathLst>
          </a:custGeom>
          <a:noFill/>
          <a:ln w="38100">
            <a:solidFill>
              <a:srgbClr val="029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8A541D5A-A62F-441A-91B3-6A2870B9EC9F}"/>
              </a:ext>
            </a:extLst>
          </p:cNvPr>
          <p:cNvSpPr/>
          <p:nvPr/>
        </p:nvSpPr>
        <p:spPr>
          <a:xfrm>
            <a:off x="1099998" y="3081515"/>
            <a:ext cx="3792284" cy="1406182"/>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 name="connsiteX0" fmla="*/ 0 w 1519881"/>
              <a:gd name="connsiteY0" fmla="*/ 720429 h 1344165"/>
              <a:gd name="connsiteX1" fmla="*/ 531072 w 1519881"/>
              <a:gd name="connsiteY1" fmla="*/ 7444 h 1344165"/>
              <a:gd name="connsiteX2" fmla="*/ 751954 w 1519881"/>
              <a:gd name="connsiteY2" fmla="*/ 1337791 h 1344165"/>
              <a:gd name="connsiteX3" fmla="*/ 956505 w 1519881"/>
              <a:gd name="connsiteY3" fmla="*/ 513934 h 1344165"/>
              <a:gd name="connsiteX4" fmla="*/ 1519881 w 1519881"/>
              <a:gd name="connsiteY4" fmla="*/ 565558 h 1344165"/>
              <a:gd name="connsiteX0" fmla="*/ 0 w 1519881"/>
              <a:gd name="connsiteY0" fmla="*/ 445270 h 1064066"/>
              <a:gd name="connsiteX1" fmla="*/ 521928 w 1519881"/>
              <a:gd name="connsiteY1" fmla="*/ 10078 h 1064066"/>
              <a:gd name="connsiteX2" fmla="*/ 751954 w 1519881"/>
              <a:gd name="connsiteY2" fmla="*/ 1062632 h 1064066"/>
              <a:gd name="connsiteX3" fmla="*/ 956505 w 1519881"/>
              <a:gd name="connsiteY3" fmla="*/ 238775 h 1064066"/>
              <a:gd name="connsiteX4" fmla="*/ 1519881 w 1519881"/>
              <a:gd name="connsiteY4" fmla="*/ 290399 h 1064066"/>
              <a:gd name="connsiteX0" fmla="*/ 0 w 1519881"/>
              <a:gd name="connsiteY0" fmla="*/ 715409 h 1056413"/>
              <a:gd name="connsiteX1" fmla="*/ 521928 w 1519881"/>
              <a:gd name="connsiteY1" fmla="*/ 2425 h 1056413"/>
              <a:gd name="connsiteX2" fmla="*/ 751954 w 1519881"/>
              <a:gd name="connsiteY2" fmla="*/ 1054979 h 1056413"/>
              <a:gd name="connsiteX3" fmla="*/ 956505 w 1519881"/>
              <a:gd name="connsiteY3" fmla="*/ 231122 h 1056413"/>
              <a:gd name="connsiteX4" fmla="*/ 1519881 w 1519881"/>
              <a:gd name="connsiteY4" fmla="*/ 282746 h 1056413"/>
              <a:gd name="connsiteX0" fmla="*/ 0 w 1519881"/>
              <a:gd name="connsiteY0" fmla="*/ 723470 h 1469145"/>
              <a:gd name="connsiteX1" fmla="*/ 521928 w 1519881"/>
              <a:gd name="connsiteY1" fmla="*/ 10486 h 1469145"/>
              <a:gd name="connsiteX2" fmla="*/ 751954 w 1519881"/>
              <a:gd name="connsiteY2" fmla="*/ 1468153 h 1469145"/>
              <a:gd name="connsiteX3" fmla="*/ 956505 w 1519881"/>
              <a:gd name="connsiteY3" fmla="*/ 239183 h 1469145"/>
              <a:gd name="connsiteX4" fmla="*/ 1519881 w 1519881"/>
              <a:gd name="connsiteY4" fmla="*/ 290807 h 1469145"/>
              <a:gd name="connsiteX0" fmla="*/ 0 w 1519881"/>
              <a:gd name="connsiteY0" fmla="*/ 723470 h 1494648"/>
              <a:gd name="connsiteX1" fmla="*/ 521928 w 1519881"/>
              <a:gd name="connsiteY1" fmla="*/ 10486 h 1494648"/>
              <a:gd name="connsiteX2" fmla="*/ 751954 w 1519881"/>
              <a:gd name="connsiteY2" fmla="*/ 1468153 h 1494648"/>
              <a:gd name="connsiteX3" fmla="*/ 956505 w 1519881"/>
              <a:gd name="connsiteY3" fmla="*/ 239183 h 1494648"/>
              <a:gd name="connsiteX4" fmla="*/ 1519881 w 1519881"/>
              <a:gd name="connsiteY4" fmla="*/ 290807 h 1494648"/>
              <a:gd name="connsiteX0" fmla="*/ 0 w 1519881"/>
              <a:gd name="connsiteY0" fmla="*/ 723470 h 1474429"/>
              <a:gd name="connsiteX1" fmla="*/ 521928 w 1519881"/>
              <a:gd name="connsiteY1" fmla="*/ 10486 h 1474429"/>
              <a:gd name="connsiteX2" fmla="*/ 751954 w 1519881"/>
              <a:gd name="connsiteY2" fmla="*/ 1468153 h 1474429"/>
              <a:gd name="connsiteX3" fmla="*/ 961077 w 1519881"/>
              <a:gd name="connsiteY3" fmla="*/ 528550 h 1474429"/>
              <a:gd name="connsiteX4" fmla="*/ 1519881 w 1519881"/>
              <a:gd name="connsiteY4" fmla="*/ 290807 h 1474429"/>
              <a:gd name="connsiteX0" fmla="*/ 0 w 1497020"/>
              <a:gd name="connsiteY0" fmla="*/ 723470 h 1474006"/>
              <a:gd name="connsiteX1" fmla="*/ 521928 w 1497020"/>
              <a:gd name="connsiteY1" fmla="*/ 10486 h 1474006"/>
              <a:gd name="connsiteX2" fmla="*/ 751954 w 1497020"/>
              <a:gd name="connsiteY2" fmla="*/ 1468153 h 1474006"/>
              <a:gd name="connsiteX3" fmla="*/ 961077 w 1497020"/>
              <a:gd name="connsiteY3" fmla="*/ 528550 h 1474006"/>
              <a:gd name="connsiteX4" fmla="*/ 1497020 w 1497020"/>
              <a:gd name="connsiteY4" fmla="*/ 684346 h 1474006"/>
              <a:gd name="connsiteX0" fmla="*/ 0 w 1497020"/>
              <a:gd name="connsiteY0" fmla="*/ 723470 h 1586416"/>
              <a:gd name="connsiteX1" fmla="*/ 521928 w 1497020"/>
              <a:gd name="connsiteY1" fmla="*/ 10486 h 1586416"/>
              <a:gd name="connsiteX2" fmla="*/ 751954 w 1497020"/>
              <a:gd name="connsiteY2" fmla="*/ 1468153 h 1586416"/>
              <a:gd name="connsiteX3" fmla="*/ 961077 w 1497020"/>
              <a:gd name="connsiteY3" fmla="*/ 528550 h 1586416"/>
              <a:gd name="connsiteX4" fmla="*/ 1497020 w 1497020"/>
              <a:gd name="connsiteY4" fmla="*/ 684346 h 1586416"/>
              <a:gd name="connsiteX0" fmla="*/ 0 w 1497020"/>
              <a:gd name="connsiteY0" fmla="*/ 723470 h 1469609"/>
              <a:gd name="connsiteX1" fmla="*/ 521928 w 1497020"/>
              <a:gd name="connsiteY1" fmla="*/ 10486 h 1469609"/>
              <a:gd name="connsiteX2" fmla="*/ 751954 w 1497020"/>
              <a:gd name="connsiteY2" fmla="*/ 1468153 h 1469609"/>
              <a:gd name="connsiteX3" fmla="*/ 961077 w 1497020"/>
              <a:gd name="connsiteY3" fmla="*/ 528550 h 1469609"/>
              <a:gd name="connsiteX4" fmla="*/ 1497020 w 1497020"/>
              <a:gd name="connsiteY4" fmla="*/ 684346 h 1469609"/>
              <a:gd name="connsiteX0" fmla="*/ 0 w 1497020"/>
              <a:gd name="connsiteY0" fmla="*/ 722035 h 1410352"/>
              <a:gd name="connsiteX1" fmla="*/ 521928 w 1497020"/>
              <a:gd name="connsiteY1" fmla="*/ 9051 h 1410352"/>
              <a:gd name="connsiteX2" fmla="*/ 765671 w 1497020"/>
              <a:gd name="connsiteY2" fmla="*/ 1408845 h 1410352"/>
              <a:gd name="connsiteX3" fmla="*/ 961077 w 1497020"/>
              <a:gd name="connsiteY3" fmla="*/ 527115 h 1410352"/>
              <a:gd name="connsiteX4" fmla="*/ 1497020 w 1497020"/>
              <a:gd name="connsiteY4" fmla="*/ 682911 h 1410352"/>
              <a:gd name="connsiteX0" fmla="*/ 0 w 1497020"/>
              <a:gd name="connsiteY0" fmla="*/ 727145 h 1608344"/>
              <a:gd name="connsiteX1" fmla="*/ 521928 w 1497020"/>
              <a:gd name="connsiteY1" fmla="*/ 14161 h 1608344"/>
              <a:gd name="connsiteX2" fmla="*/ 765671 w 1497020"/>
              <a:gd name="connsiteY2" fmla="*/ 1606995 h 1608344"/>
              <a:gd name="connsiteX3" fmla="*/ 961077 w 1497020"/>
              <a:gd name="connsiteY3" fmla="*/ 532225 h 1608344"/>
              <a:gd name="connsiteX4" fmla="*/ 1497020 w 1497020"/>
              <a:gd name="connsiteY4" fmla="*/ 688021 h 1608344"/>
              <a:gd name="connsiteX0" fmla="*/ 0 w 1497020"/>
              <a:gd name="connsiteY0" fmla="*/ 596933 h 1479794"/>
              <a:gd name="connsiteX1" fmla="*/ 554035 w 1497020"/>
              <a:gd name="connsiteY1" fmla="*/ 16029 h 1479794"/>
              <a:gd name="connsiteX2" fmla="*/ 765671 w 1497020"/>
              <a:gd name="connsiteY2" fmla="*/ 1476783 h 1479794"/>
              <a:gd name="connsiteX3" fmla="*/ 961077 w 1497020"/>
              <a:gd name="connsiteY3" fmla="*/ 402013 h 1479794"/>
              <a:gd name="connsiteX4" fmla="*/ 1497020 w 1497020"/>
              <a:gd name="connsiteY4" fmla="*/ 557809 h 1479794"/>
              <a:gd name="connsiteX0" fmla="*/ 0 w 1476953"/>
              <a:gd name="connsiteY0" fmla="*/ 733356 h 1473977"/>
              <a:gd name="connsiteX1" fmla="*/ 533968 w 1476953"/>
              <a:gd name="connsiteY1" fmla="*/ 10212 h 1473977"/>
              <a:gd name="connsiteX2" fmla="*/ 745604 w 1476953"/>
              <a:gd name="connsiteY2" fmla="*/ 1470966 h 1473977"/>
              <a:gd name="connsiteX3" fmla="*/ 941010 w 1476953"/>
              <a:gd name="connsiteY3" fmla="*/ 396196 h 1473977"/>
              <a:gd name="connsiteX4" fmla="*/ 1476953 w 1476953"/>
              <a:gd name="connsiteY4" fmla="*/ 551992 h 1473977"/>
              <a:gd name="connsiteX0" fmla="*/ 0 w 1476953"/>
              <a:gd name="connsiteY0" fmla="*/ 734945 h 1475566"/>
              <a:gd name="connsiteX1" fmla="*/ 533968 w 1476953"/>
              <a:gd name="connsiteY1" fmla="*/ 11801 h 1475566"/>
              <a:gd name="connsiteX2" fmla="*/ 745604 w 1476953"/>
              <a:gd name="connsiteY2" fmla="*/ 1472555 h 1475566"/>
              <a:gd name="connsiteX3" fmla="*/ 941010 w 1476953"/>
              <a:gd name="connsiteY3" fmla="*/ 397785 h 1475566"/>
              <a:gd name="connsiteX4" fmla="*/ 1476953 w 1476953"/>
              <a:gd name="connsiteY4" fmla="*/ 553581 h 1475566"/>
              <a:gd name="connsiteX0" fmla="*/ 0 w 1476953"/>
              <a:gd name="connsiteY0" fmla="*/ 734945 h 1475654"/>
              <a:gd name="connsiteX1" fmla="*/ 533968 w 1476953"/>
              <a:gd name="connsiteY1" fmla="*/ 11801 h 1475654"/>
              <a:gd name="connsiteX2" fmla="*/ 745604 w 1476953"/>
              <a:gd name="connsiteY2" fmla="*/ 1472555 h 1475654"/>
              <a:gd name="connsiteX3" fmla="*/ 941010 w 1476953"/>
              <a:gd name="connsiteY3" fmla="*/ 397785 h 1475654"/>
              <a:gd name="connsiteX4" fmla="*/ 1476953 w 1476953"/>
              <a:gd name="connsiteY4" fmla="*/ 553581 h 1475654"/>
              <a:gd name="connsiteX0" fmla="*/ 0 w 1476953"/>
              <a:gd name="connsiteY0" fmla="*/ 734945 h 1475654"/>
              <a:gd name="connsiteX1" fmla="*/ 533968 w 1476953"/>
              <a:gd name="connsiteY1" fmla="*/ 11801 h 1475654"/>
              <a:gd name="connsiteX2" fmla="*/ 745604 w 1476953"/>
              <a:gd name="connsiteY2" fmla="*/ 1472555 h 1475654"/>
              <a:gd name="connsiteX3" fmla="*/ 941010 w 1476953"/>
              <a:gd name="connsiteY3" fmla="*/ 397785 h 1475654"/>
              <a:gd name="connsiteX4" fmla="*/ 1476953 w 1476953"/>
              <a:gd name="connsiteY4" fmla="*/ 553581 h 1475654"/>
              <a:gd name="connsiteX0" fmla="*/ 0 w 1476953"/>
              <a:gd name="connsiteY0" fmla="*/ 734945 h 1479402"/>
              <a:gd name="connsiteX1" fmla="*/ 533968 w 1476953"/>
              <a:gd name="connsiteY1" fmla="*/ 11801 h 1479402"/>
              <a:gd name="connsiteX2" fmla="*/ 745604 w 1476953"/>
              <a:gd name="connsiteY2" fmla="*/ 1472555 h 1479402"/>
              <a:gd name="connsiteX3" fmla="*/ 916930 w 1476953"/>
              <a:gd name="connsiteY3" fmla="*/ 550185 h 1479402"/>
              <a:gd name="connsiteX4" fmla="*/ 1476953 w 1476953"/>
              <a:gd name="connsiteY4" fmla="*/ 553581 h 1479402"/>
              <a:gd name="connsiteX0" fmla="*/ 0 w 1476953"/>
              <a:gd name="connsiteY0" fmla="*/ 734945 h 1478139"/>
              <a:gd name="connsiteX1" fmla="*/ 533968 w 1476953"/>
              <a:gd name="connsiteY1" fmla="*/ 11801 h 1478139"/>
              <a:gd name="connsiteX2" fmla="*/ 745604 w 1476953"/>
              <a:gd name="connsiteY2" fmla="*/ 1472555 h 1478139"/>
              <a:gd name="connsiteX3" fmla="*/ 916930 w 1476953"/>
              <a:gd name="connsiteY3" fmla="*/ 550185 h 1478139"/>
              <a:gd name="connsiteX4" fmla="*/ 1476953 w 1476953"/>
              <a:gd name="connsiteY4" fmla="*/ 553581 h 1478139"/>
              <a:gd name="connsiteX0" fmla="*/ 0 w 1476953"/>
              <a:gd name="connsiteY0" fmla="*/ 734945 h 1479107"/>
              <a:gd name="connsiteX1" fmla="*/ 533968 w 1476953"/>
              <a:gd name="connsiteY1" fmla="*/ 11801 h 1479107"/>
              <a:gd name="connsiteX2" fmla="*/ 745604 w 1476953"/>
              <a:gd name="connsiteY2" fmla="*/ 1472555 h 1479107"/>
              <a:gd name="connsiteX3" fmla="*/ 916930 w 1476953"/>
              <a:gd name="connsiteY3" fmla="*/ 550185 h 1479107"/>
              <a:gd name="connsiteX4" fmla="*/ 1476953 w 1476953"/>
              <a:gd name="connsiteY4" fmla="*/ 553581 h 1479107"/>
              <a:gd name="connsiteX0" fmla="*/ 0 w 1476953"/>
              <a:gd name="connsiteY0" fmla="*/ 734945 h 1481144"/>
              <a:gd name="connsiteX1" fmla="*/ 533968 w 1476953"/>
              <a:gd name="connsiteY1" fmla="*/ 11801 h 1481144"/>
              <a:gd name="connsiteX2" fmla="*/ 745604 w 1476953"/>
              <a:gd name="connsiteY2" fmla="*/ 1472555 h 1481144"/>
              <a:gd name="connsiteX3" fmla="*/ 916930 w 1476953"/>
              <a:gd name="connsiteY3" fmla="*/ 550185 h 1481144"/>
              <a:gd name="connsiteX4" fmla="*/ 1476953 w 1476953"/>
              <a:gd name="connsiteY4" fmla="*/ 553581 h 1481144"/>
              <a:gd name="connsiteX0" fmla="*/ 0 w 1469428"/>
              <a:gd name="connsiteY0" fmla="*/ 756898 h 1480216"/>
              <a:gd name="connsiteX1" fmla="*/ 526443 w 1469428"/>
              <a:gd name="connsiteY1" fmla="*/ 10894 h 1480216"/>
              <a:gd name="connsiteX2" fmla="*/ 738079 w 1469428"/>
              <a:gd name="connsiteY2" fmla="*/ 1471648 h 1480216"/>
              <a:gd name="connsiteX3" fmla="*/ 909405 w 1469428"/>
              <a:gd name="connsiteY3" fmla="*/ 549278 h 1480216"/>
              <a:gd name="connsiteX4" fmla="*/ 1469428 w 1469428"/>
              <a:gd name="connsiteY4" fmla="*/ 552674 h 1480216"/>
              <a:gd name="connsiteX0" fmla="*/ 0 w 1469428"/>
              <a:gd name="connsiteY0" fmla="*/ 745914 h 1480672"/>
              <a:gd name="connsiteX1" fmla="*/ 526443 w 1469428"/>
              <a:gd name="connsiteY1" fmla="*/ 11340 h 1480672"/>
              <a:gd name="connsiteX2" fmla="*/ 738079 w 1469428"/>
              <a:gd name="connsiteY2" fmla="*/ 1472094 h 1480672"/>
              <a:gd name="connsiteX3" fmla="*/ 909405 w 1469428"/>
              <a:gd name="connsiteY3" fmla="*/ 549724 h 1480672"/>
              <a:gd name="connsiteX4" fmla="*/ 1469428 w 1469428"/>
              <a:gd name="connsiteY4" fmla="*/ 553120 h 1480672"/>
              <a:gd name="connsiteX0" fmla="*/ 0 w 1469428"/>
              <a:gd name="connsiteY0" fmla="*/ 744061 h 1410565"/>
              <a:gd name="connsiteX1" fmla="*/ 526443 w 1469428"/>
              <a:gd name="connsiteY1" fmla="*/ 9487 h 1410565"/>
              <a:gd name="connsiteX2" fmla="*/ 730554 w 1469428"/>
              <a:gd name="connsiteY2" fmla="*/ 1401661 h 1410565"/>
              <a:gd name="connsiteX3" fmla="*/ 909405 w 1469428"/>
              <a:gd name="connsiteY3" fmla="*/ 547871 h 1410565"/>
              <a:gd name="connsiteX4" fmla="*/ 1469428 w 1469428"/>
              <a:gd name="connsiteY4" fmla="*/ 551267 h 1410565"/>
              <a:gd name="connsiteX0" fmla="*/ 0 w 1498023"/>
              <a:gd name="connsiteY0" fmla="*/ 744061 h 1410565"/>
              <a:gd name="connsiteX1" fmla="*/ 526443 w 1498023"/>
              <a:gd name="connsiteY1" fmla="*/ 9487 h 1410565"/>
              <a:gd name="connsiteX2" fmla="*/ 730554 w 1498023"/>
              <a:gd name="connsiteY2" fmla="*/ 1401661 h 1410565"/>
              <a:gd name="connsiteX3" fmla="*/ 909405 w 1498023"/>
              <a:gd name="connsiteY3" fmla="*/ 547871 h 1410565"/>
              <a:gd name="connsiteX4" fmla="*/ 1498023 w 1498023"/>
              <a:gd name="connsiteY4" fmla="*/ 577937 h 1410565"/>
              <a:gd name="connsiteX0" fmla="*/ 0 w 1498023"/>
              <a:gd name="connsiteY0" fmla="*/ 744061 h 1410565"/>
              <a:gd name="connsiteX1" fmla="*/ 526443 w 1498023"/>
              <a:gd name="connsiteY1" fmla="*/ 9487 h 1410565"/>
              <a:gd name="connsiteX2" fmla="*/ 730554 w 1498023"/>
              <a:gd name="connsiteY2" fmla="*/ 1401661 h 1410565"/>
              <a:gd name="connsiteX3" fmla="*/ 909405 w 1498023"/>
              <a:gd name="connsiteY3" fmla="*/ 547871 h 1410565"/>
              <a:gd name="connsiteX4" fmla="*/ 1498023 w 1498023"/>
              <a:gd name="connsiteY4" fmla="*/ 577937 h 1410565"/>
              <a:gd name="connsiteX0" fmla="*/ 0 w 1498023"/>
              <a:gd name="connsiteY0" fmla="*/ 744061 h 1408257"/>
              <a:gd name="connsiteX1" fmla="*/ 526443 w 1498023"/>
              <a:gd name="connsiteY1" fmla="*/ 9487 h 1408257"/>
              <a:gd name="connsiteX2" fmla="*/ 730554 w 1498023"/>
              <a:gd name="connsiteY2" fmla="*/ 1401661 h 1408257"/>
              <a:gd name="connsiteX3" fmla="*/ 910910 w 1498023"/>
              <a:gd name="connsiteY3" fmla="*/ 536441 h 1408257"/>
              <a:gd name="connsiteX4" fmla="*/ 1498023 w 1498023"/>
              <a:gd name="connsiteY4" fmla="*/ 577937 h 1408257"/>
              <a:gd name="connsiteX0" fmla="*/ 0 w 1498023"/>
              <a:gd name="connsiteY0" fmla="*/ 744061 h 1401677"/>
              <a:gd name="connsiteX1" fmla="*/ 526443 w 1498023"/>
              <a:gd name="connsiteY1" fmla="*/ 9487 h 1401677"/>
              <a:gd name="connsiteX2" fmla="*/ 730554 w 1498023"/>
              <a:gd name="connsiteY2" fmla="*/ 1401661 h 1401677"/>
              <a:gd name="connsiteX3" fmla="*/ 910910 w 1498023"/>
              <a:gd name="connsiteY3" fmla="*/ 536441 h 1401677"/>
              <a:gd name="connsiteX4" fmla="*/ 1498023 w 1498023"/>
              <a:gd name="connsiteY4" fmla="*/ 577937 h 1401677"/>
              <a:gd name="connsiteX0" fmla="*/ 0 w 1498023"/>
              <a:gd name="connsiteY0" fmla="*/ 744061 h 1408257"/>
              <a:gd name="connsiteX1" fmla="*/ 520423 w 1498023"/>
              <a:gd name="connsiteY1" fmla="*/ 9487 h 1408257"/>
              <a:gd name="connsiteX2" fmla="*/ 730554 w 1498023"/>
              <a:gd name="connsiteY2" fmla="*/ 1401661 h 1408257"/>
              <a:gd name="connsiteX3" fmla="*/ 910910 w 1498023"/>
              <a:gd name="connsiteY3" fmla="*/ 536441 h 1408257"/>
              <a:gd name="connsiteX4" fmla="*/ 1498023 w 1498023"/>
              <a:gd name="connsiteY4" fmla="*/ 577937 h 1408257"/>
              <a:gd name="connsiteX0" fmla="*/ 0 w 1498023"/>
              <a:gd name="connsiteY0" fmla="*/ 744061 h 1404445"/>
              <a:gd name="connsiteX1" fmla="*/ 520423 w 1498023"/>
              <a:gd name="connsiteY1" fmla="*/ 9487 h 1404445"/>
              <a:gd name="connsiteX2" fmla="*/ 730554 w 1498023"/>
              <a:gd name="connsiteY2" fmla="*/ 1401661 h 1404445"/>
              <a:gd name="connsiteX3" fmla="*/ 910910 w 1498023"/>
              <a:gd name="connsiteY3" fmla="*/ 536441 h 1404445"/>
              <a:gd name="connsiteX4" fmla="*/ 1498023 w 1498023"/>
              <a:gd name="connsiteY4" fmla="*/ 577937 h 1404445"/>
              <a:gd name="connsiteX0" fmla="*/ 0 w 1498023"/>
              <a:gd name="connsiteY0" fmla="*/ 744061 h 1401661"/>
              <a:gd name="connsiteX1" fmla="*/ 520423 w 1498023"/>
              <a:gd name="connsiteY1" fmla="*/ 9487 h 1401661"/>
              <a:gd name="connsiteX2" fmla="*/ 730554 w 1498023"/>
              <a:gd name="connsiteY2" fmla="*/ 1401661 h 1401661"/>
              <a:gd name="connsiteX3" fmla="*/ 910910 w 1498023"/>
              <a:gd name="connsiteY3" fmla="*/ 536441 h 1401661"/>
              <a:gd name="connsiteX4" fmla="*/ 1498023 w 1498023"/>
              <a:gd name="connsiteY4" fmla="*/ 577937 h 1401661"/>
              <a:gd name="connsiteX0" fmla="*/ 0 w 1498023"/>
              <a:gd name="connsiteY0" fmla="*/ 739340 h 1396940"/>
              <a:gd name="connsiteX1" fmla="*/ 520423 w 1498023"/>
              <a:gd name="connsiteY1" fmla="*/ 4766 h 1396940"/>
              <a:gd name="connsiteX2" fmla="*/ 730554 w 1498023"/>
              <a:gd name="connsiteY2" fmla="*/ 1396940 h 1396940"/>
              <a:gd name="connsiteX3" fmla="*/ 910910 w 1498023"/>
              <a:gd name="connsiteY3" fmla="*/ 531720 h 1396940"/>
              <a:gd name="connsiteX4" fmla="*/ 1498023 w 1498023"/>
              <a:gd name="connsiteY4" fmla="*/ 573216 h 1396940"/>
              <a:gd name="connsiteX0" fmla="*/ 0 w 1498023"/>
              <a:gd name="connsiteY0" fmla="*/ 748582 h 1406182"/>
              <a:gd name="connsiteX1" fmla="*/ 520423 w 1498023"/>
              <a:gd name="connsiteY1" fmla="*/ 14008 h 1406182"/>
              <a:gd name="connsiteX2" fmla="*/ 730554 w 1498023"/>
              <a:gd name="connsiteY2" fmla="*/ 1406182 h 1406182"/>
              <a:gd name="connsiteX3" fmla="*/ 910910 w 1498023"/>
              <a:gd name="connsiteY3" fmla="*/ 540962 h 1406182"/>
              <a:gd name="connsiteX4" fmla="*/ 1498023 w 1498023"/>
              <a:gd name="connsiteY4" fmla="*/ 582458 h 1406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023" h="1406182">
                <a:moveTo>
                  <a:pt x="0" y="748582"/>
                </a:moveTo>
                <a:cubicBezTo>
                  <a:pt x="135223" y="781327"/>
                  <a:pt x="371574" y="-122262"/>
                  <a:pt x="520423" y="14008"/>
                </a:cubicBezTo>
                <a:cubicBezTo>
                  <a:pt x="669272" y="150278"/>
                  <a:pt x="700088" y="1405986"/>
                  <a:pt x="730554" y="1406182"/>
                </a:cubicBezTo>
                <a:cubicBezTo>
                  <a:pt x="761020" y="1406378"/>
                  <a:pt x="782999" y="678249"/>
                  <a:pt x="910910" y="540962"/>
                </a:cubicBezTo>
                <a:cubicBezTo>
                  <a:pt x="1038821" y="403675"/>
                  <a:pt x="1389268" y="537871"/>
                  <a:pt x="1498023" y="582458"/>
                </a:cubicBezTo>
              </a:path>
            </a:pathLst>
          </a:custGeom>
          <a:noFill/>
          <a:ln w="6350">
            <a:solidFill>
              <a:srgbClr val="029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690CB9B6-7A83-4D18-AFA4-D2FB90FBC529}"/>
              </a:ext>
            </a:extLst>
          </p:cNvPr>
          <p:cNvSpPr/>
          <p:nvPr/>
        </p:nvSpPr>
        <p:spPr>
          <a:xfrm>
            <a:off x="960442" y="3362458"/>
            <a:ext cx="3935971" cy="1566042"/>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 name="connsiteX0" fmla="*/ 0 w 1519881"/>
              <a:gd name="connsiteY0" fmla="*/ 1023888 h 1861974"/>
              <a:gd name="connsiteX1" fmla="*/ 503639 w 1519881"/>
              <a:gd name="connsiteY1" fmla="*/ 9962 h 1861974"/>
              <a:gd name="connsiteX2" fmla="*/ 747382 w 1519881"/>
              <a:gd name="connsiteY2" fmla="*/ 1849594 h 1861974"/>
              <a:gd name="connsiteX3" fmla="*/ 956505 w 1519881"/>
              <a:gd name="connsiteY3" fmla="*/ 817393 h 1861974"/>
              <a:gd name="connsiteX4" fmla="*/ 1519881 w 1519881"/>
              <a:gd name="connsiteY4" fmla="*/ 869017 h 1861974"/>
              <a:gd name="connsiteX0" fmla="*/ 0 w 1515309"/>
              <a:gd name="connsiteY0" fmla="*/ 734898 h 1873926"/>
              <a:gd name="connsiteX1" fmla="*/ 499067 w 1515309"/>
              <a:gd name="connsiteY1" fmla="*/ 21914 h 1873926"/>
              <a:gd name="connsiteX2" fmla="*/ 742810 w 1515309"/>
              <a:gd name="connsiteY2" fmla="*/ 1861546 h 1873926"/>
              <a:gd name="connsiteX3" fmla="*/ 951933 w 1515309"/>
              <a:gd name="connsiteY3" fmla="*/ 829345 h 1873926"/>
              <a:gd name="connsiteX4" fmla="*/ 1515309 w 1515309"/>
              <a:gd name="connsiteY4" fmla="*/ 880969 h 1873926"/>
              <a:gd name="connsiteX0" fmla="*/ 0 w 1515309"/>
              <a:gd name="connsiteY0" fmla="*/ 725622 h 1567379"/>
              <a:gd name="connsiteX1" fmla="*/ 499067 w 1515309"/>
              <a:gd name="connsiteY1" fmla="*/ 12638 h 1567379"/>
              <a:gd name="connsiteX2" fmla="*/ 738238 w 1515309"/>
              <a:gd name="connsiteY2" fmla="*/ 1551328 h 1567379"/>
              <a:gd name="connsiteX3" fmla="*/ 951933 w 1515309"/>
              <a:gd name="connsiteY3" fmla="*/ 820069 h 1567379"/>
              <a:gd name="connsiteX4" fmla="*/ 1515309 w 1515309"/>
              <a:gd name="connsiteY4" fmla="*/ 871693 h 1567379"/>
              <a:gd name="connsiteX0" fmla="*/ 0 w 1515309"/>
              <a:gd name="connsiteY0" fmla="*/ 725622 h 1553926"/>
              <a:gd name="connsiteX1" fmla="*/ 499067 w 1515309"/>
              <a:gd name="connsiteY1" fmla="*/ 12638 h 1553926"/>
              <a:gd name="connsiteX2" fmla="*/ 738238 w 1515309"/>
              <a:gd name="connsiteY2" fmla="*/ 1551328 h 1553926"/>
              <a:gd name="connsiteX3" fmla="*/ 1011372 w 1515309"/>
              <a:gd name="connsiteY3" fmla="*/ 391805 h 1553926"/>
              <a:gd name="connsiteX4" fmla="*/ 1515309 w 1515309"/>
              <a:gd name="connsiteY4" fmla="*/ 871693 h 1553926"/>
              <a:gd name="connsiteX0" fmla="*/ 0 w 1542742"/>
              <a:gd name="connsiteY0" fmla="*/ 725622 h 1554105"/>
              <a:gd name="connsiteX1" fmla="*/ 499067 w 1542742"/>
              <a:gd name="connsiteY1" fmla="*/ 12638 h 1554105"/>
              <a:gd name="connsiteX2" fmla="*/ 738238 w 1542742"/>
              <a:gd name="connsiteY2" fmla="*/ 1551328 h 1554105"/>
              <a:gd name="connsiteX3" fmla="*/ 1011372 w 1542742"/>
              <a:gd name="connsiteY3" fmla="*/ 391805 h 1554105"/>
              <a:gd name="connsiteX4" fmla="*/ 1542742 w 1542742"/>
              <a:gd name="connsiteY4" fmla="*/ 420281 h 1554105"/>
              <a:gd name="connsiteX0" fmla="*/ 0 w 1542742"/>
              <a:gd name="connsiteY0" fmla="*/ 916804 h 1748530"/>
              <a:gd name="connsiteX1" fmla="*/ 511107 w 1542742"/>
              <a:gd name="connsiteY1" fmla="*/ 10780 h 1748530"/>
              <a:gd name="connsiteX2" fmla="*/ 738238 w 1542742"/>
              <a:gd name="connsiteY2" fmla="*/ 1742510 h 1748530"/>
              <a:gd name="connsiteX3" fmla="*/ 1011372 w 1542742"/>
              <a:gd name="connsiteY3" fmla="*/ 582987 h 1748530"/>
              <a:gd name="connsiteX4" fmla="*/ 1542742 w 1542742"/>
              <a:gd name="connsiteY4" fmla="*/ 611463 h 1748530"/>
              <a:gd name="connsiteX0" fmla="*/ 0 w 1574849"/>
              <a:gd name="connsiteY0" fmla="*/ 721680 h 1756606"/>
              <a:gd name="connsiteX1" fmla="*/ 543214 w 1574849"/>
              <a:gd name="connsiteY1" fmla="*/ 18856 h 1756606"/>
              <a:gd name="connsiteX2" fmla="*/ 770345 w 1574849"/>
              <a:gd name="connsiteY2" fmla="*/ 1750586 h 1756606"/>
              <a:gd name="connsiteX3" fmla="*/ 1043479 w 1574849"/>
              <a:gd name="connsiteY3" fmla="*/ 591063 h 1756606"/>
              <a:gd name="connsiteX4" fmla="*/ 1574849 w 1574849"/>
              <a:gd name="connsiteY4" fmla="*/ 619539 h 1756606"/>
              <a:gd name="connsiteX0" fmla="*/ 0 w 1574849"/>
              <a:gd name="connsiteY0" fmla="*/ 723237 h 1758163"/>
              <a:gd name="connsiteX1" fmla="*/ 543214 w 1574849"/>
              <a:gd name="connsiteY1" fmla="*/ 20413 h 1758163"/>
              <a:gd name="connsiteX2" fmla="*/ 770345 w 1574849"/>
              <a:gd name="connsiteY2" fmla="*/ 1752143 h 1758163"/>
              <a:gd name="connsiteX3" fmla="*/ 1043479 w 1574849"/>
              <a:gd name="connsiteY3" fmla="*/ 592620 h 1758163"/>
              <a:gd name="connsiteX4" fmla="*/ 1574849 w 1574849"/>
              <a:gd name="connsiteY4" fmla="*/ 621096 h 1758163"/>
              <a:gd name="connsiteX0" fmla="*/ 0 w 1574849"/>
              <a:gd name="connsiteY0" fmla="*/ 717614 h 1580697"/>
              <a:gd name="connsiteX1" fmla="*/ 543214 w 1574849"/>
              <a:gd name="connsiteY1" fmla="*/ 14790 h 1580697"/>
              <a:gd name="connsiteX2" fmla="*/ 774358 w 1574849"/>
              <a:gd name="connsiteY2" fmla="*/ 1573800 h 1580697"/>
              <a:gd name="connsiteX3" fmla="*/ 1043479 w 1574849"/>
              <a:gd name="connsiteY3" fmla="*/ 586997 h 1580697"/>
              <a:gd name="connsiteX4" fmla="*/ 1574849 w 1574849"/>
              <a:gd name="connsiteY4" fmla="*/ 615473 h 1580697"/>
              <a:gd name="connsiteX0" fmla="*/ 0 w 1574849"/>
              <a:gd name="connsiteY0" fmla="*/ 717614 h 1586913"/>
              <a:gd name="connsiteX1" fmla="*/ 543214 w 1574849"/>
              <a:gd name="connsiteY1" fmla="*/ 14790 h 1586913"/>
              <a:gd name="connsiteX2" fmla="*/ 774358 w 1574849"/>
              <a:gd name="connsiteY2" fmla="*/ 1573800 h 1586913"/>
              <a:gd name="connsiteX3" fmla="*/ 1043479 w 1574849"/>
              <a:gd name="connsiteY3" fmla="*/ 586997 h 1586913"/>
              <a:gd name="connsiteX4" fmla="*/ 1574849 w 1574849"/>
              <a:gd name="connsiteY4" fmla="*/ 615473 h 1586913"/>
              <a:gd name="connsiteX0" fmla="*/ 0 w 1574849"/>
              <a:gd name="connsiteY0" fmla="*/ 717614 h 1574901"/>
              <a:gd name="connsiteX1" fmla="*/ 543214 w 1574849"/>
              <a:gd name="connsiteY1" fmla="*/ 14790 h 1574901"/>
              <a:gd name="connsiteX2" fmla="*/ 774358 w 1574849"/>
              <a:gd name="connsiteY2" fmla="*/ 1573800 h 1574901"/>
              <a:gd name="connsiteX3" fmla="*/ 1043479 w 1574849"/>
              <a:gd name="connsiteY3" fmla="*/ 586997 h 1574901"/>
              <a:gd name="connsiteX4" fmla="*/ 1574849 w 1574849"/>
              <a:gd name="connsiteY4" fmla="*/ 615473 h 1574901"/>
              <a:gd name="connsiteX0" fmla="*/ 0 w 1574849"/>
              <a:gd name="connsiteY0" fmla="*/ 717614 h 1577725"/>
              <a:gd name="connsiteX1" fmla="*/ 543214 w 1574849"/>
              <a:gd name="connsiteY1" fmla="*/ 14790 h 1577725"/>
              <a:gd name="connsiteX2" fmla="*/ 774358 w 1574849"/>
              <a:gd name="connsiteY2" fmla="*/ 1573800 h 1577725"/>
              <a:gd name="connsiteX3" fmla="*/ 1031439 w 1574849"/>
              <a:gd name="connsiteY3" fmla="*/ 465077 h 1577725"/>
              <a:gd name="connsiteX4" fmla="*/ 1574849 w 1574849"/>
              <a:gd name="connsiteY4" fmla="*/ 615473 h 1577725"/>
              <a:gd name="connsiteX0" fmla="*/ 0 w 1574849"/>
              <a:gd name="connsiteY0" fmla="*/ 717614 h 1575956"/>
              <a:gd name="connsiteX1" fmla="*/ 543214 w 1574849"/>
              <a:gd name="connsiteY1" fmla="*/ 14790 h 1575956"/>
              <a:gd name="connsiteX2" fmla="*/ 774358 w 1574849"/>
              <a:gd name="connsiteY2" fmla="*/ 1573800 h 1575956"/>
              <a:gd name="connsiteX3" fmla="*/ 1031439 w 1574849"/>
              <a:gd name="connsiteY3" fmla="*/ 465077 h 1575956"/>
              <a:gd name="connsiteX4" fmla="*/ 1574849 w 1574849"/>
              <a:gd name="connsiteY4" fmla="*/ 615473 h 1575956"/>
              <a:gd name="connsiteX0" fmla="*/ 0 w 1554782"/>
              <a:gd name="connsiteY0" fmla="*/ 717614 h 1575973"/>
              <a:gd name="connsiteX1" fmla="*/ 543214 w 1554782"/>
              <a:gd name="connsiteY1" fmla="*/ 14790 h 1575973"/>
              <a:gd name="connsiteX2" fmla="*/ 774358 w 1554782"/>
              <a:gd name="connsiteY2" fmla="*/ 1573800 h 1575973"/>
              <a:gd name="connsiteX3" fmla="*/ 1031439 w 1554782"/>
              <a:gd name="connsiteY3" fmla="*/ 465077 h 1575973"/>
              <a:gd name="connsiteX4" fmla="*/ 1554782 w 1554782"/>
              <a:gd name="connsiteY4" fmla="*/ 564673 h 1575973"/>
              <a:gd name="connsiteX0" fmla="*/ 0 w 1554782"/>
              <a:gd name="connsiteY0" fmla="*/ 717614 h 1575973"/>
              <a:gd name="connsiteX1" fmla="*/ 543214 w 1554782"/>
              <a:gd name="connsiteY1" fmla="*/ 14790 h 1575973"/>
              <a:gd name="connsiteX2" fmla="*/ 774358 w 1554782"/>
              <a:gd name="connsiteY2" fmla="*/ 1573800 h 1575973"/>
              <a:gd name="connsiteX3" fmla="*/ 1031439 w 1554782"/>
              <a:gd name="connsiteY3" fmla="*/ 465077 h 1575973"/>
              <a:gd name="connsiteX4" fmla="*/ 1554782 w 1554782"/>
              <a:gd name="connsiteY4" fmla="*/ 564673 h 1575973"/>
              <a:gd name="connsiteX0" fmla="*/ 0 w 1554782"/>
              <a:gd name="connsiteY0" fmla="*/ 716255 h 1574614"/>
              <a:gd name="connsiteX1" fmla="*/ 543214 w 1554782"/>
              <a:gd name="connsiteY1" fmla="*/ 13431 h 1574614"/>
              <a:gd name="connsiteX2" fmla="*/ 774358 w 1554782"/>
              <a:gd name="connsiteY2" fmla="*/ 1572441 h 1574614"/>
              <a:gd name="connsiteX3" fmla="*/ 1031439 w 1554782"/>
              <a:gd name="connsiteY3" fmla="*/ 463718 h 1574614"/>
              <a:gd name="connsiteX4" fmla="*/ 1554782 w 1554782"/>
              <a:gd name="connsiteY4" fmla="*/ 563314 h 1574614"/>
              <a:gd name="connsiteX0" fmla="*/ 0 w 1554782"/>
              <a:gd name="connsiteY0" fmla="*/ 709467 h 1567826"/>
              <a:gd name="connsiteX1" fmla="*/ 543214 w 1554782"/>
              <a:gd name="connsiteY1" fmla="*/ 6643 h 1567826"/>
              <a:gd name="connsiteX2" fmla="*/ 774358 w 1554782"/>
              <a:gd name="connsiteY2" fmla="*/ 1565653 h 1567826"/>
              <a:gd name="connsiteX3" fmla="*/ 1031439 w 1554782"/>
              <a:gd name="connsiteY3" fmla="*/ 456930 h 1567826"/>
              <a:gd name="connsiteX4" fmla="*/ 1554782 w 1554782"/>
              <a:gd name="connsiteY4" fmla="*/ 556526 h 1567826"/>
              <a:gd name="connsiteX0" fmla="*/ 0 w 1554782"/>
              <a:gd name="connsiteY0" fmla="*/ 709467 h 1569608"/>
              <a:gd name="connsiteX1" fmla="*/ 543214 w 1554782"/>
              <a:gd name="connsiteY1" fmla="*/ 6643 h 1569608"/>
              <a:gd name="connsiteX2" fmla="*/ 774358 w 1554782"/>
              <a:gd name="connsiteY2" fmla="*/ 1565653 h 1569608"/>
              <a:gd name="connsiteX3" fmla="*/ 1031439 w 1554782"/>
              <a:gd name="connsiteY3" fmla="*/ 456930 h 1569608"/>
              <a:gd name="connsiteX4" fmla="*/ 1554782 w 1554782"/>
              <a:gd name="connsiteY4" fmla="*/ 556526 h 1569608"/>
              <a:gd name="connsiteX0" fmla="*/ 0 w 1554782"/>
              <a:gd name="connsiteY0" fmla="*/ 709467 h 1569423"/>
              <a:gd name="connsiteX1" fmla="*/ 543214 w 1554782"/>
              <a:gd name="connsiteY1" fmla="*/ 6643 h 1569423"/>
              <a:gd name="connsiteX2" fmla="*/ 774358 w 1554782"/>
              <a:gd name="connsiteY2" fmla="*/ 1565653 h 1569423"/>
              <a:gd name="connsiteX3" fmla="*/ 1031439 w 1554782"/>
              <a:gd name="connsiteY3" fmla="*/ 456930 h 1569423"/>
              <a:gd name="connsiteX4" fmla="*/ 1554782 w 1554782"/>
              <a:gd name="connsiteY4" fmla="*/ 556526 h 1569423"/>
              <a:gd name="connsiteX0" fmla="*/ 0 w 1554782"/>
              <a:gd name="connsiteY0" fmla="*/ 709467 h 1569423"/>
              <a:gd name="connsiteX1" fmla="*/ 543214 w 1554782"/>
              <a:gd name="connsiteY1" fmla="*/ 6643 h 1569423"/>
              <a:gd name="connsiteX2" fmla="*/ 774358 w 1554782"/>
              <a:gd name="connsiteY2" fmla="*/ 1565653 h 1569423"/>
              <a:gd name="connsiteX3" fmla="*/ 1031439 w 1554782"/>
              <a:gd name="connsiteY3" fmla="*/ 456930 h 1569423"/>
              <a:gd name="connsiteX4" fmla="*/ 1554782 w 1554782"/>
              <a:gd name="connsiteY4" fmla="*/ 556526 h 1569423"/>
              <a:gd name="connsiteX0" fmla="*/ 0 w 1554782"/>
              <a:gd name="connsiteY0" fmla="*/ 709467 h 1569360"/>
              <a:gd name="connsiteX1" fmla="*/ 543214 w 1554782"/>
              <a:gd name="connsiteY1" fmla="*/ 6643 h 1569360"/>
              <a:gd name="connsiteX2" fmla="*/ 774358 w 1554782"/>
              <a:gd name="connsiteY2" fmla="*/ 1565653 h 1569360"/>
              <a:gd name="connsiteX3" fmla="*/ 1031439 w 1554782"/>
              <a:gd name="connsiteY3" fmla="*/ 456930 h 1569360"/>
              <a:gd name="connsiteX4" fmla="*/ 1554782 w 1554782"/>
              <a:gd name="connsiteY4" fmla="*/ 556526 h 1569360"/>
              <a:gd name="connsiteX0" fmla="*/ 0 w 1554782"/>
              <a:gd name="connsiteY0" fmla="*/ 709467 h 1566115"/>
              <a:gd name="connsiteX1" fmla="*/ 543214 w 1554782"/>
              <a:gd name="connsiteY1" fmla="*/ 6643 h 1566115"/>
              <a:gd name="connsiteX2" fmla="*/ 774358 w 1554782"/>
              <a:gd name="connsiteY2" fmla="*/ 1565653 h 1566115"/>
              <a:gd name="connsiteX3" fmla="*/ 1031439 w 1554782"/>
              <a:gd name="connsiteY3" fmla="*/ 456930 h 1566115"/>
              <a:gd name="connsiteX4" fmla="*/ 1554782 w 1554782"/>
              <a:gd name="connsiteY4" fmla="*/ 556526 h 1566115"/>
              <a:gd name="connsiteX0" fmla="*/ 0 w 1554782"/>
              <a:gd name="connsiteY0" fmla="*/ 709467 h 1565653"/>
              <a:gd name="connsiteX1" fmla="*/ 543214 w 1554782"/>
              <a:gd name="connsiteY1" fmla="*/ 6643 h 1565653"/>
              <a:gd name="connsiteX2" fmla="*/ 774358 w 1554782"/>
              <a:gd name="connsiteY2" fmla="*/ 1565653 h 1565653"/>
              <a:gd name="connsiteX3" fmla="*/ 1031439 w 1554782"/>
              <a:gd name="connsiteY3" fmla="*/ 456930 h 1565653"/>
              <a:gd name="connsiteX4" fmla="*/ 1554782 w 1554782"/>
              <a:gd name="connsiteY4" fmla="*/ 556526 h 1565653"/>
              <a:gd name="connsiteX0" fmla="*/ 0 w 1554782"/>
              <a:gd name="connsiteY0" fmla="*/ 709467 h 1569962"/>
              <a:gd name="connsiteX1" fmla="*/ 543214 w 1554782"/>
              <a:gd name="connsiteY1" fmla="*/ 6643 h 1569962"/>
              <a:gd name="connsiteX2" fmla="*/ 774358 w 1554782"/>
              <a:gd name="connsiteY2" fmla="*/ 1565653 h 1569962"/>
              <a:gd name="connsiteX3" fmla="*/ 1022409 w 1554782"/>
              <a:gd name="connsiteY3" fmla="*/ 487410 h 1569962"/>
              <a:gd name="connsiteX4" fmla="*/ 1554782 w 1554782"/>
              <a:gd name="connsiteY4" fmla="*/ 556526 h 1569962"/>
              <a:gd name="connsiteX0" fmla="*/ 0 w 1554782"/>
              <a:gd name="connsiteY0" fmla="*/ 709467 h 1569579"/>
              <a:gd name="connsiteX1" fmla="*/ 543214 w 1554782"/>
              <a:gd name="connsiteY1" fmla="*/ 6643 h 1569579"/>
              <a:gd name="connsiteX2" fmla="*/ 774358 w 1554782"/>
              <a:gd name="connsiteY2" fmla="*/ 1565653 h 1569579"/>
              <a:gd name="connsiteX3" fmla="*/ 1022409 w 1554782"/>
              <a:gd name="connsiteY3" fmla="*/ 487410 h 1569579"/>
              <a:gd name="connsiteX4" fmla="*/ 1554782 w 1554782"/>
              <a:gd name="connsiteY4" fmla="*/ 556526 h 1569579"/>
              <a:gd name="connsiteX0" fmla="*/ 0 w 1554782"/>
              <a:gd name="connsiteY0" fmla="*/ 709467 h 1565811"/>
              <a:gd name="connsiteX1" fmla="*/ 543214 w 1554782"/>
              <a:gd name="connsiteY1" fmla="*/ 6643 h 1565811"/>
              <a:gd name="connsiteX2" fmla="*/ 774358 w 1554782"/>
              <a:gd name="connsiteY2" fmla="*/ 1565653 h 1565811"/>
              <a:gd name="connsiteX3" fmla="*/ 1022409 w 1554782"/>
              <a:gd name="connsiteY3" fmla="*/ 487410 h 1565811"/>
              <a:gd name="connsiteX4" fmla="*/ 1554782 w 1554782"/>
              <a:gd name="connsiteY4" fmla="*/ 556526 h 1565811"/>
              <a:gd name="connsiteX0" fmla="*/ 0 w 1554782"/>
              <a:gd name="connsiteY0" fmla="*/ 709467 h 1565811"/>
              <a:gd name="connsiteX1" fmla="*/ 543214 w 1554782"/>
              <a:gd name="connsiteY1" fmla="*/ 6643 h 1565811"/>
              <a:gd name="connsiteX2" fmla="*/ 774358 w 1554782"/>
              <a:gd name="connsiteY2" fmla="*/ 1565653 h 1565811"/>
              <a:gd name="connsiteX3" fmla="*/ 1022409 w 1554782"/>
              <a:gd name="connsiteY3" fmla="*/ 487410 h 1565811"/>
              <a:gd name="connsiteX4" fmla="*/ 1554782 w 1554782"/>
              <a:gd name="connsiteY4" fmla="*/ 556526 h 1565811"/>
              <a:gd name="connsiteX0" fmla="*/ 0 w 1554782"/>
              <a:gd name="connsiteY0" fmla="*/ 709467 h 1565833"/>
              <a:gd name="connsiteX1" fmla="*/ 543214 w 1554782"/>
              <a:gd name="connsiteY1" fmla="*/ 6643 h 1565833"/>
              <a:gd name="connsiteX2" fmla="*/ 774358 w 1554782"/>
              <a:gd name="connsiteY2" fmla="*/ 1565653 h 1565833"/>
              <a:gd name="connsiteX3" fmla="*/ 1022409 w 1554782"/>
              <a:gd name="connsiteY3" fmla="*/ 487410 h 1565833"/>
              <a:gd name="connsiteX4" fmla="*/ 1554782 w 1554782"/>
              <a:gd name="connsiteY4" fmla="*/ 556526 h 1565833"/>
              <a:gd name="connsiteX0" fmla="*/ 0 w 1554782"/>
              <a:gd name="connsiteY0" fmla="*/ 709467 h 1565829"/>
              <a:gd name="connsiteX1" fmla="*/ 543214 w 1554782"/>
              <a:gd name="connsiteY1" fmla="*/ 6643 h 1565829"/>
              <a:gd name="connsiteX2" fmla="*/ 774358 w 1554782"/>
              <a:gd name="connsiteY2" fmla="*/ 1565653 h 1565829"/>
              <a:gd name="connsiteX3" fmla="*/ 1022409 w 1554782"/>
              <a:gd name="connsiteY3" fmla="*/ 487410 h 1565829"/>
              <a:gd name="connsiteX4" fmla="*/ 1554782 w 1554782"/>
              <a:gd name="connsiteY4" fmla="*/ 556526 h 1565829"/>
              <a:gd name="connsiteX0" fmla="*/ 0 w 1554782"/>
              <a:gd name="connsiteY0" fmla="*/ 709467 h 1566042"/>
              <a:gd name="connsiteX1" fmla="*/ 543214 w 1554782"/>
              <a:gd name="connsiteY1" fmla="*/ 6643 h 1566042"/>
              <a:gd name="connsiteX2" fmla="*/ 774358 w 1554782"/>
              <a:gd name="connsiteY2" fmla="*/ 1565653 h 1566042"/>
              <a:gd name="connsiteX3" fmla="*/ 1022409 w 1554782"/>
              <a:gd name="connsiteY3" fmla="*/ 487410 h 1566042"/>
              <a:gd name="connsiteX4" fmla="*/ 1554782 w 1554782"/>
              <a:gd name="connsiteY4" fmla="*/ 556526 h 156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782" h="1566042">
                <a:moveTo>
                  <a:pt x="0" y="709467"/>
                </a:moveTo>
                <a:cubicBezTo>
                  <a:pt x="216494" y="909852"/>
                  <a:pt x="435224" y="-90335"/>
                  <a:pt x="543214" y="6643"/>
                </a:cubicBezTo>
                <a:cubicBezTo>
                  <a:pt x="651204" y="103621"/>
                  <a:pt x="644827" y="1542675"/>
                  <a:pt x="774358" y="1565653"/>
                </a:cubicBezTo>
                <a:cubicBezTo>
                  <a:pt x="903889" y="1588631"/>
                  <a:pt x="913409" y="587018"/>
                  <a:pt x="1022409" y="487410"/>
                </a:cubicBezTo>
                <a:cubicBezTo>
                  <a:pt x="1131409" y="387802"/>
                  <a:pt x="1439003" y="505589"/>
                  <a:pt x="1554782" y="556526"/>
                </a:cubicBezTo>
              </a:path>
            </a:pathLst>
          </a:custGeom>
          <a:noFill/>
          <a:ln w="6350">
            <a:solidFill>
              <a:srgbClr val="029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AA25A535-5717-4F37-ABF0-A738867F1681}"/>
              </a:ext>
            </a:extLst>
          </p:cNvPr>
          <p:cNvSpPr/>
          <p:nvPr/>
        </p:nvSpPr>
        <p:spPr>
          <a:xfrm>
            <a:off x="1030148" y="3222990"/>
            <a:ext cx="3847618" cy="1556608"/>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1556608">
                <a:moveTo>
                  <a:pt x="0" y="725622"/>
                </a:moveTo>
                <a:cubicBezTo>
                  <a:pt x="139236" y="910767"/>
                  <a:pt x="406508" y="-124981"/>
                  <a:pt x="531072" y="12637"/>
                </a:cubicBezTo>
                <a:cubicBezTo>
                  <a:pt x="655636" y="150255"/>
                  <a:pt x="676477" y="1466913"/>
                  <a:pt x="747382" y="1551328"/>
                </a:cubicBezTo>
                <a:cubicBezTo>
                  <a:pt x="818288" y="1635743"/>
                  <a:pt x="827755" y="682556"/>
                  <a:pt x="956505" y="519127"/>
                </a:cubicBezTo>
                <a:cubicBezTo>
                  <a:pt x="1085255" y="355698"/>
                  <a:pt x="1406611" y="560454"/>
                  <a:pt x="1519881" y="570751"/>
                </a:cubicBezTo>
              </a:path>
            </a:pathLst>
          </a:custGeom>
          <a:noFill/>
          <a:ln w="254000">
            <a:solidFill>
              <a:srgbClr val="99FF66">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40DDD357-1DF4-4474-8E12-139BE4ABCAAC}"/>
              </a:ext>
            </a:extLst>
          </p:cNvPr>
          <p:cNvSpPr/>
          <p:nvPr/>
        </p:nvSpPr>
        <p:spPr>
          <a:xfrm>
            <a:off x="6685280" y="2641600"/>
            <a:ext cx="3850640" cy="2763520"/>
          </a:xfrm>
          <a:custGeom>
            <a:avLst/>
            <a:gdLst>
              <a:gd name="connsiteX0" fmla="*/ 0 w 3850640"/>
              <a:gd name="connsiteY0" fmla="*/ 751840 h 2733040"/>
              <a:gd name="connsiteX1" fmla="*/ 0 w 3850640"/>
              <a:gd name="connsiteY1" fmla="*/ 1910080 h 2733040"/>
              <a:gd name="connsiteX2" fmla="*/ 1270000 w 3850640"/>
              <a:gd name="connsiteY2" fmla="*/ 1168400 h 2733040"/>
              <a:gd name="connsiteX3" fmla="*/ 1930400 w 3850640"/>
              <a:gd name="connsiteY3" fmla="*/ 2733040 h 2733040"/>
              <a:gd name="connsiteX4" fmla="*/ 2438400 w 3850640"/>
              <a:gd name="connsiteY4" fmla="*/ 1676400 h 2733040"/>
              <a:gd name="connsiteX5" fmla="*/ 3850640 w 3850640"/>
              <a:gd name="connsiteY5" fmla="*/ 1757680 h 2733040"/>
              <a:gd name="connsiteX6" fmla="*/ 3840480 w 3850640"/>
              <a:gd name="connsiteY6" fmla="*/ 568960 h 2733040"/>
              <a:gd name="connsiteX7" fmla="*/ 2529840 w 3850640"/>
              <a:gd name="connsiteY7" fmla="*/ 487680 h 2733040"/>
              <a:gd name="connsiteX8" fmla="*/ 1950720 w 3850640"/>
              <a:gd name="connsiteY8" fmla="*/ 1544320 h 2733040"/>
              <a:gd name="connsiteX9" fmla="*/ 1320800 w 3850640"/>
              <a:gd name="connsiteY9" fmla="*/ 0 h 2733040"/>
              <a:gd name="connsiteX10" fmla="*/ 0 w 3850640"/>
              <a:gd name="connsiteY10" fmla="*/ 751840 h 273304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50720 w 3850640"/>
              <a:gd name="connsiteY8" fmla="*/ 157480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26336 w 3850640"/>
              <a:gd name="connsiteY8" fmla="*/ 160528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26336 w 3850640"/>
              <a:gd name="connsiteY8" fmla="*/ 1605280 h 2763520"/>
              <a:gd name="connsiteX9" fmla="*/ 1361440 w 3850640"/>
              <a:gd name="connsiteY9" fmla="*/ 0 h 2763520"/>
              <a:gd name="connsiteX10" fmla="*/ 0 w 3850640"/>
              <a:gd name="connsiteY10" fmla="*/ 782320 h 2763520"/>
              <a:gd name="connsiteX0" fmla="*/ 0 w 3850640"/>
              <a:gd name="connsiteY0" fmla="*/ 782320 h 2763520"/>
              <a:gd name="connsiteX1" fmla="*/ 0 w 3850640"/>
              <a:gd name="connsiteY1" fmla="*/ 1940560 h 2763520"/>
              <a:gd name="connsiteX2" fmla="*/ 1270000 w 3850640"/>
              <a:gd name="connsiteY2" fmla="*/ 1198880 h 2763520"/>
              <a:gd name="connsiteX3" fmla="*/ 1930400 w 3850640"/>
              <a:gd name="connsiteY3" fmla="*/ 2763520 h 2763520"/>
              <a:gd name="connsiteX4" fmla="*/ 2438400 w 3850640"/>
              <a:gd name="connsiteY4" fmla="*/ 1706880 h 2763520"/>
              <a:gd name="connsiteX5" fmla="*/ 3850640 w 3850640"/>
              <a:gd name="connsiteY5" fmla="*/ 1788160 h 2763520"/>
              <a:gd name="connsiteX6" fmla="*/ 3840480 w 3850640"/>
              <a:gd name="connsiteY6" fmla="*/ 599440 h 2763520"/>
              <a:gd name="connsiteX7" fmla="*/ 2529840 w 3850640"/>
              <a:gd name="connsiteY7" fmla="*/ 518160 h 2763520"/>
              <a:gd name="connsiteX8" fmla="*/ 1926336 w 3850640"/>
              <a:gd name="connsiteY8" fmla="*/ 1605280 h 2763520"/>
              <a:gd name="connsiteX9" fmla="*/ 1361440 w 3850640"/>
              <a:gd name="connsiteY9" fmla="*/ 0 h 2763520"/>
              <a:gd name="connsiteX10" fmla="*/ 0 w 3850640"/>
              <a:gd name="connsiteY10" fmla="*/ 782320 h 27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0640" h="2763520">
                <a:moveTo>
                  <a:pt x="0" y="782320"/>
                </a:moveTo>
                <a:lnTo>
                  <a:pt x="0" y="1940560"/>
                </a:lnTo>
                <a:cubicBezTo>
                  <a:pt x="398949" y="2046901"/>
                  <a:pt x="834475" y="1372955"/>
                  <a:pt x="1270000" y="1198880"/>
                </a:cubicBezTo>
                <a:cubicBezTo>
                  <a:pt x="1715685" y="1409531"/>
                  <a:pt x="1691979" y="2601637"/>
                  <a:pt x="1930400" y="2763520"/>
                </a:cubicBezTo>
                <a:cubicBezTo>
                  <a:pt x="2038773" y="2734395"/>
                  <a:pt x="2220299" y="1943269"/>
                  <a:pt x="2438400" y="1706880"/>
                </a:cubicBezTo>
                <a:cubicBezTo>
                  <a:pt x="2811611" y="1673013"/>
                  <a:pt x="3075093" y="1649307"/>
                  <a:pt x="3850640" y="1788160"/>
                </a:cubicBezTo>
                <a:cubicBezTo>
                  <a:pt x="3847253" y="1391920"/>
                  <a:pt x="3843867" y="995680"/>
                  <a:pt x="3840480" y="599440"/>
                </a:cubicBezTo>
                <a:cubicBezTo>
                  <a:pt x="3403600" y="572347"/>
                  <a:pt x="3037840" y="463973"/>
                  <a:pt x="2529840" y="518160"/>
                </a:cubicBezTo>
                <a:cubicBezTo>
                  <a:pt x="2109216" y="687493"/>
                  <a:pt x="2125472" y="1425787"/>
                  <a:pt x="1926336" y="1605280"/>
                </a:cubicBezTo>
                <a:cubicBezTo>
                  <a:pt x="1699429" y="1486747"/>
                  <a:pt x="1706203" y="342053"/>
                  <a:pt x="1361440" y="0"/>
                </a:cubicBezTo>
                <a:cubicBezTo>
                  <a:pt x="846667" y="108373"/>
                  <a:pt x="630597" y="741003"/>
                  <a:pt x="0" y="782320"/>
                </a:cubicBezTo>
                <a:close/>
              </a:path>
            </a:pathLst>
          </a:custGeom>
          <a:solidFill>
            <a:srgbClr val="99FF6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9763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8E1A-0E67-4613-BC08-E72290B37DE4}"/>
              </a:ext>
            </a:extLst>
          </p:cNvPr>
          <p:cNvSpPr>
            <a:spLocks noGrp="1"/>
          </p:cNvSpPr>
          <p:nvPr>
            <p:ph type="title"/>
          </p:nvPr>
        </p:nvSpPr>
        <p:spPr/>
        <p:txBody>
          <a:bodyPr/>
          <a:lstStyle/>
          <a:p>
            <a:r>
              <a:rPr lang="en-US" dirty="0"/>
              <a:t>Sorting</a:t>
            </a:r>
            <a:endParaRPr lang="en-GB" dirty="0"/>
          </a:p>
        </p:txBody>
      </p:sp>
      <p:sp>
        <p:nvSpPr>
          <p:cNvPr id="3" name="Content Placeholder 2">
            <a:extLst>
              <a:ext uri="{FF2B5EF4-FFF2-40B4-BE49-F238E27FC236}">
                <a16:creationId xmlns:a16="http://schemas.microsoft.com/office/drawing/2014/main" id="{D8DFC8E2-DB5C-4772-84EE-B4E53D80A754}"/>
              </a:ext>
            </a:extLst>
          </p:cNvPr>
          <p:cNvSpPr>
            <a:spLocks noGrp="1"/>
          </p:cNvSpPr>
          <p:nvPr>
            <p:ph idx="1"/>
          </p:nvPr>
        </p:nvSpPr>
        <p:spPr/>
        <p:txBody>
          <a:bodyPr>
            <a:normAutofit/>
          </a:bodyPr>
          <a:lstStyle/>
          <a:p>
            <a:r>
              <a:rPr lang="en-US" dirty="0"/>
              <a:t>Classification Problem</a:t>
            </a:r>
          </a:p>
          <a:p>
            <a:r>
              <a:rPr lang="en-US" dirty="0"/>
              <a:t>Features you can use</a:t>
            </a:r>
          </a:p>
          <a:p>
            <a:pPr lvl="1"/>
            <a:r>
              <a:rPr lang="en-US" dirty="0"/>
              <a:t>Waveform Properties</a:t>
            </a:r>
          </a:p>
          <a:p>
            <a:pPr lvl="2"/>
            <a:r>
              <a:rPr lang="en-US" dirty="0"/>
              <a:t>Amplitude (e.g. Peak, Trough, Crest-Trough), Rise Slope, Fall Slope, Width, Energy/Power/RMS …</a:t>
            </a:r>
          </a:p>
          <a:p>
            <a:pPr lvl="1"/>
            <a:r>
              <a:rPr lang="en-US" dirty="0"/>
              <a:t>Shape</a:t>
            </a:r>
          </a:p>
          <a:p>
            <a:pPr lvl="2"/>
            <a:r>
              <a:rPr lang="en-US" dirty="0"/>
              <a:t>Template Matching</a:t>
            </a:r>
          </a:p>
          <a:p>
            <a:pPr lvl="2"/>
            <a:r>
              <a:rPr lang="en-US" dirty="0"/>
              <a:t>PCA – Principle Component Analysis</a:t>
            </a:r>
          </a:p>
          <a:p>
            <a:pPr lvl="1"/>
            <a:endParaRPr lang="en-US" dirty="0"/>
          </a:p>
          <a:p>
            <a:pPr lvl="2"/>
            <a:endParaRPr lang="en-US" dirty="0"/>
          </a:p>
          <a:p>
            <a:pPr marL="914400" lvl="2" indent="0">
              <a:buNone/>
            </a:pPr>
            <a:endParaRPr lang="en-GB" dirty="0"/>
          </a:p>
        </p:txBody>
      </p:sp>
      <p:sp>
        <p:nvSpPr>
          <p:cNvPr id="4" name="Date Placeholder 3">
            <a:extLst>
              <a:ext uri="{FF2B5EF4-FFF2-40B4-BE49-F238E27FC236}">
                <a16:creationId xmlns:a16="http://schemas.microsoft.com/office/drawing/2014/main" id="{8E0636F7-6EF4-469A-9478-028002EC52A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BDF01EFB-0965-4675-98B7-57DB14469596}"/>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757C117D-1591-48BA-9464-D25FD5E592F1}"/>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147074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B28AE-3BB4-4FEC-BC08-1D659E0D1B0D}"/>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D307BBFD-523D-4827-A02D-C0F248556B07}"/>
              </a:ext>
            </a:extLst>
          </p:cNvPr>
          <p:cNvSpPr>
            <a:spLocks noGrp="1"/>
          </p:cNvSpPr>
          <p:nvPr>
            <p:ph idx="1"/>
          </p:nvPr>
        </p:nvSpPr>
        <p:spPr>
          <a:xfrm>
            <a:off x="838200" y="1825625"/>
            <a:ext cx="3039319" cy="4351338"/>
          </a:xfrm>
        </p:spPr>
        <p:txBody>
          <a:bodyPr>
            <a:normAutofit fontScale="92500" lnSpcReduction="10000"/>
          </a:bodyPr>
          <a:lstStyle/>
          <a:p>
            <a:r>
              <a:rPr lang="en-US" b="1" dirty="0"/>
              <a:t>A review of methods for spike sorting: the detection and classification of neural action potentials - </a:t>
            </a:r>
            <a:r>
              <a:rPr lang="en-US" dirty="0"/>
              <a:t>Michael S Lewicki – </a:t>
            </a:r>
            <a:r>
              <a:rPr lang="en-US" i="1" dirty="0"/>
              <a:t>Network:  Computation in Neural Systems </a:t>
            </a:r>
            <a:r>
              <a:rPr lang="en-US" dirty="0"/>
              <a:t> Pages R53-R78 (1998)</a:t>
            </a:r>
          </a:p>
          <a:p>
            <a:endParaRPr lang="en-GB" dirty="0"/>
          </a:p>
        </p:txBody>
      </p:sp>
      <p:sp>
        <p:nvSpPr>
          <p:cNvPr id="4" name="Date Placeholder 3">
            <a:extLst>
              <a:ext uri="{FF2B5EF4-FFF2-40B4-BE49-F238E27FC236}">
                <a16:creationId xmlns:a16="http://schemas.microsoft.com/office/drawing/2014/main" id="{77EA079E-AF29-4ECB-93DE-50F97AD27A22}"/>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BA21A5D1-2078-4FC2-94C9-3E1E8F37FC28}"/>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1F637CFD-490D-4D44-A687-8C32B679A7D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7" name="Picture 6">
            <a:extLst>
              <a:ext uri="{FF2B5EF4-FFF2-40B4-BE49-F238E27FC236}">
                <a16:creationId xmlns:a16="http://schemas.microsoft.com/office/drawing/2014/main" id="{6C56BF55-BF19-4E0C-A54B-1C5A35C15AF3}"/>
              </a:ext>
            </a:extLst>
          </p:cNvPr>
          <p:cNvPicPr>
            <a:picLocks noChangeAspect="1"/>
          </p:cNvPicPr>
          <p:nvPr/>
        </p:nvPicPr>
        <p:blipFill>
          <a:blip r:embed="rId3"/>
          <a:stretch>
            <a:fillRect/>
          </a:stretch>
        </p:blipFill>
        <p:spPr>
          <a:xfrm>
            <a:off x="3776241" y="365125"/>
            <a:ext cx="7013294" cy="6081347"/>
          </a:xfrm>
          <a:prstGeom prst="rect">
            <a:avLst/>
          </a:prstGeom>
        </p:spPr>
      </p:pic>
    </p:spTree>
    <p:extLst>
      <p:ext uri="{BB962C8B-B14F-4D97-AF65-F5344CB8AC3E}">
        <p14:creationId xmlns:p14="http://schemas.microsoft.com/office/powerpoint/2010/main" val="1903627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32AE96B-721D-4141-A7C6-B5B22AAD172E}"/>
              </a:ext>
            </a:extLst>
          </p:cNvPr>
          <p:cNvGrpSpPr/>
          <p:nvPr/>
        </p:nvGrpSpPr>
        <p:grpSpPr>
          <a:xfrm flipV="1">
            <a:off x="7769702" y="3297992"/>
            <a:ext cx="3935971" cy="1846985"/>
            <a:chOff x="960442" y="3081515"/>
            <a:chExt cx="3935971" cy="1846985"/>
          </a:xfrm>
        </p:grpSpPr>
        <p:sp>
          <p:nvSpPr>
            <p:cNvPr id="18" name="Freeform: Shape 17">
              <a:extLst>
                <a:ext uri="{FF2B5EF4-FFF2-40B4-BE49-F238E27FC236}">
                  <a16:creationId xmlns:a16="http://schemas.microsoft.com/office/drawing/2014/main" id="{31236242-521E-49B6-A2C4-BC7399917809}"/>
                </a:ext>
              </a:extLst>
            </p:cNvPr>
            <p:cNvSpPr/>
            <p:nvPr/>
          </p:nvSpPr>
          <p:spPr>
            <a:xfrm>
              <a:off x="1030148" y="3222990"/>
              <a:ext cx="3847618" cy="1556608"/>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1556608">
                  <a:moveTo>
                    <a:pt x="0" y="725622"/>
                  </a:moveTo>
                  <a:cubicBezTo>
                    <a:pt x="139236" y="910767"/>
                    <a:pt x="406508" y="-124981"/>
                    <a:pt x="531072" y="12637"/>
                  </a:cubicBezTo>
                  <a:cubicBezTo>
                    <a:pt x="655636" y="150255"/>
                    <a:pt x="676477" y="1466913"/>
                    <a:pt x="747382" y="1551328"/>
                  </a:cubicBezTo>
                  <a:cubicBezTo>
                    <a:pt x="818288" y="1635743"/>
                    <a:pt x="827755" y="682556"/>
                    <a:pt x="956505" y="519127"/>
                  </a:cubicBezTo>
                  <a:cubicBezTo>
                    <a:pt x="1085255" y="355698"/>
                    <a:pt x="1406611" y="560454"/>
                    <a:pt x="1519881" y="570751"/>
                  </a:cubicBezTo>
                </a:path>
              </a:pathLst>
            </a:custGeom>
            <a:noFill/>
            <a:ln w="38100">
              <a:solidFill>
                <a:srgbClr val="029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70DC483E-DA01-4DB2-839D-70A6D71B99F3}"/>
                </a:ext>
              </a:extLst>
            </p:cNvPr>
            <p:cNvSpPr/>
            <p:nvPr/>
          </p:nvSpPr>
          <p:spPr>
            <a:xfrm>
              <a:off x="1099998" y="3081515"/>
              <a:ext cx="3792284" cy="1406182"/>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 name="connsiteX0" fmla="*/ 0 w 1519881"/>
                <a:gd name="connsiteY0" fmla="*/ 720429 h 1344165"/>
                <a:gd name="connsiteX1" fmla="*/ 531072 w 1519881"/>
                <a:gd name="connsiteY1" fmla="*/ 7444 h 1344165"/>
                <a:gd name="connsiteX2" fmla="*/ 751954 w 1519881"/>
                <a:gd name="connsiteY2" fmla="*/ 1337791 h 1344165"/>
                <a:gd name="connsiteX3" fmla="*/ 956505 w 1519881"/>
                <a:gd name="connsiteY3" fmla="*/ 513934 h 1344165"/>
                <a:gd name="connsiteX4" fmla="*/ 1519881 w 1519881"/>
                <a:gd name="connsiteY4" fmla="*/ 565558 h 1344165"/>
                <a:gd name="connsiteX0" fmla="*/ 0 w 1519881"/>
                <a:gd name="connsiteY0" fmla="*/ 445270 h 1064066"/>
                <a:gd name="connsiteX1" fmla="*/ 521928 w 1519881"/>
                <a:gd name="connsiteY1" fmla="*/ 10078 h 1064066"/>
                <a:gd name="connsiteX2" fmla="*/ 751954 w 1519881"/>
                <a:gd name="connsiteY2" fmla="*/ 1062632 h 1064066"/>
                <a:gd name="connsiteX3" fmla="*/ 956505 w 1519881"/>
                <a:gd name="connsiteY3" fmla="*/ 238775 h 1064066"/>
                <a:gd name="connsiteX4" fmla="*/ 1519881 w 1519881"/>
                <a:gd name="connsiteY4" fmla="*/ 290399 h 1064066"/>
                <a:gd name="connsiteX0" fmla="*/ 0 w 1519881"/>
                <a:gd name="connsiteY0" fmla="*/ 715409 h 1056413"/>
                <a:gd name="connsiteX1" fmla="*/ 521928 w 1519881"/>
                <a:gd name="connsiteY1" fmla="*/ 2425 h 1056413"/>
                <a:gd name="connsiteX2" fmla="*/ 751954 w 1519881"/>
                <a:gd name="connsiteY2" fmla="*/ 1054979 h 1056413"/>
                <a:gd name="connsiteX3" fmla="*/ 956505 w 1519881"/>
                <a:gd name="connsiteY3" fmla="*/ 231122 h 1056413"/>
                <a:gd name="connsiteX4" fmla="*/ 1519881 w 1519881"/>
                <a:gd name="connsiteY4" fmla="*/ 282746 h 1056413"/>
                <a:gd name="connsiteX0" fmla="*/ 0 w 1519881"/>
                <a:gd name="connsiteY0" fmla="*/ 723470 h 1469145"/>
                <a:gd name="connsiteX1" fmla="*/ 521928 w 1519881"/>
                <a:gd name="connsiteY1" fmla="*/ 10486 h 1469145"/>
                <a:gd name="connsiteX2" fmla="*/ 751954 w 1519881"/>
                <a:gd name="connsiteY2" fmla="*/ 1468153 h 1469145"/>
                <a:gd name="connsiteX3" fmla="*/ 956505 w 1519881"/>
                <a:gd name="connsiteY3" fmla="*/ 239183 h 1469145"/>
                <a:gd name="connsiteX4" fmla="*/ 1519881 w 1519881"/>
                <a:gd name="connsiteY4" fmla="*/ 290807 h 1469145"/>
                <a:gd name="connsiteX0" fmla="*/ 0 w 1519881"/>
                <a:gd name="connsiteY0" fmla="*/ 723470 h 1494648"/>
                <a:gd name="connsiteX1" fmla="*/ 521928 w 1519881"/>
                <a:gd name="connsiteY1" fmla="*/ 10486 h 1494648"/>
                <a:gd name="connsiteX2" fmla="*/ 751954 w 1519881"/>
                <a:gd name="connsiteY2" fmla="*/ 1468153 h 1494648"/>
                <a:gd name="connsiteX3" fmla="*/ 956505 w 1519881"/>
                <a:gd name="connsiteY3" fmla="*/ 239183 h 1494648"/>
                <a:gd name="connsiteX4" fmla="*/ 1519881 w 1519881"/>
                <a:gd name="connsiteY4" fmla="*/ 290807 h 1494648"/>
                <a:gd name="connsiteX0" fmla="*/ 0 w 1519881"/>
                <a:gd name="connsiteY0" fmla="*/ 723470 h 1474429"/>
                <a:gd name="connsiteX1" fmla="*/ 521928 w 1519881"/>
                <a:gd name="connsiteY1" fmla="*/ 10486 h 1474429"/>
                <a:gd name="connsiteX2" fmla="*/ 751954 w 1519881"/>
                <a:gd name="connsiteY2" fmla="*/ 1468153 h 1474429"/>
                <a:gd name="connsiteX3" fmla="*/ 961077 w 1519881"/>
                <a:gd name="connsiteY3" fmla="*/ 528550 h 1474429"/>
                <a:gd name="connsiteX4" fmla="*/ 1519881 w 1519881"/>
                <a:gd name="connsiteY4" fmla="*/ 290807 h 1474429"/>
                <a:gd name="connsiteX0" fmla="*/ 0 w 1497020"/>
                <a:gd name="connsiteY0" fmla="*/ 723470 h 1474006"/>
                <a:gd name="connsiteX1" fmla="*/ 521928 w 1497020"/>
                <a:gd name="connsiteY1" fmla="*/ 10486 h 1474006"/>
                <a:gd name="connsiteX2" fmla="*/ 751954 w 1497020"/>
                <a:gd name="connsiteY2" fmla="*/ 1468153 h 1474006"/>
                <a:gd name="connsiteX3" fmla="*/ 961077 w 1497020"/>
                <a:gd name="connsiteY3" fmla="*/ 528550 h 1474006"/>
                <a:gd name="connsiteX4" fmla="*/ 1497020 w 1497020"/>
                <a:gd name="connsiteY4" fmla="*/ 684346 h 1474006"/>
                <a:gd name="connsiteX0" fmla="*/ 0 w 1497020"/>
                <a:gd name="connsiteY0" fmla="*/ 723470 h 1586416"/>
                <a:gd name="connsiteX1" fmla="*/ 521928 w 1497020"/>
                <a:gd name="connsiteY1" fmla="*/ 10486 h 1586416"/>
                <a:gd name="connsiteX2" fmla="*/ 751954 w 1497020"/>
                <a:gd name="connsiteY2" fmla="*/ 1468153 h 1586416"/>
                <a:gd name="connsiteX3" fmla="*/ 961077 w 1497020"/>
                <a:gd name="connsiteY3" fmla="*/ 528550 h 1586416"/>
                <a:gd name="connsiteX4" fmla="*/ 1497020 w 1497020"/>
                <a:gd name="connsiteY4" fmla="*/ 684346 h 1586416"/>
                <a:gd name="connsiteX0" fmla="*/ 0 w 1497020"/>
                <a:gd name="connsiteY0" fmla="*/ 723470 h 1469609"/>
                <a:gd name="connsiteX1" fmla="*/ 521928 w 1497020"/>
                <a:gd name="connsiteY1" fmla="*/ 10486 h 1469609"/>
                <a:gd name="connsiteX2" fmla="*/ 751954 w 1497020"/>
                <a:gd name="connsiteY2" fmla="*/ 1468153 h 1469609"/>
                <a:gd name="connsiteX3" fmla="*/ 961077 w 1497020"/>
                <a:gd name="connsiteY3" fmla="*/ 528550 h 1469609"/>
                <a:gd name="connsiteX4" fmla="*/ 1497020 w 1497020"/>
                <a:gd name="connsiteY4" fmla="*/ 684346 h 1469609"/>
                <a:gd name="connsiteX0" fmla="*/ 0 w 1497020"/>
                <a:gd name="connsiteY0" fmla="*/ 722035 h 1410352"/>
                <a:gd name="connsiteX1" fmla="*/ 521928 w 1497020"/>
                <a:gd name="connsiteY1" fmla="*/ 9051 h 1410352"/>
                <a:gd name="connsiteX2" fmla="*/ 765671 w 1497020"/>
                <a:gd name="connsiteY2" fmla="*/ 1408845 h 1410352"/>
                <a:gd name="connsiteX3" fmla="*/ 961077 w 1497020"/>
                <a:gd name="connsiteY3" fmla="*/ 527115 h 1410352"/>
                <a:gd name="connsiteX4" fmla="*/ 1497020 w 1497020"/>
                <a:gd name="connsiteY4" fmla="*/ 682911 h 1410352"/>
                <a:gd name="connsiteX0" fmla="*/ 0 w 1497020"/>
                <a:gd name="connsiteY0" fmla="*/ 727145 h 1608344"/>
                <a:gd name="connsiteX1" fmla="*/ 521928 w 1497020"/>
                <a:gd name="connsiteY1" fmla="*/ 14161 h 1608344"/>
                <a:gd name="connsiteX2" fmla="*/ 765671 w 1497020"/>
                <a:gd name="connsiteY2" fmla="*/ 1606995 h 1608344"/>
                <a:gd name="connsiteX3" fmla="*/ 961077 w 1497020"/>
                <a:gd name="connsiteY3" fmla="*/ 532225 h 1608344"/>
                <a:gd name="connsiteX4" fmla="*/ 1497020 w 1497020"/>
                <a:gd name="connsiteY4" fmla="*/ 688021 h 1608344"/>
                <a:gd name="connsiteX0" fmla="*/ 0 w 1497020"/>
                <a:gd name="connsiteY0" fmla="*/ 596933 h 1479794"/>
                <a:gd name="connsiteX1" fmla="*/ 554035 w 1497020"/>
                <a:gd name="connsiteY1" fmla="*/ 16029 h 1479794"/>
                <a:gd name="connsiteX2" fmla="*/ 765671 w 1497020"/>
                <a:gd name="connsiteY2" fmla="*/ 1476783 h 1479794"/>
                <a:gd name="connsiteX3" fmla="*/ 961077 w 1497020"/>
                <a:gd name="connsiteY3" fmla="*/ 402013 h 1479794"/>
                <a:gd name="connsiteX4" fmla="*/ 1497020 w 1497020"/>
                <a:gd name="connsiteY4" fmla="*/ 557809 h 1479794"/>
                <a:gd name="connsiteX0" fmla="*/ 0 w 1476953"/>
                <a:gd name="connsiteY0" fmla="*/ 733356 h 1473977"/>
                <a:gd name="connsiteX1" fmla="*/ 533968 w 1476953"/>
                <a:gd name="connsiteY1" fmla="*/ 10212 h 1473977"/>
                <a:gd name="connsiteX2" fmla="*/ 745604 w 1476953"/>
                <a:gd name="connsiteY2" fmla="*/ 1470966 h 1473977"/>
                <a:gd name="connsiteX3" fmla="*/ 941010 w 1476953"/>
                <a:gd name="connsiteY3" fmla="*/ 396196 h 1473977"/>
                <a:gd name="connsiteX4" fmla="*/ 1476953 w 1476953"/>
                <a:gd name="connsiteY4" fmla="*/ 551992 h 1473977"/>
                <a:gd name="connsiteX0" fmla="*/ 0 w 1476953"/>
                <a:gd name="connsiteY0" fmla="*/ 734945 h 1475566"/>
                <a:gd name="connsiteX1" fmla="*/ 533968 w 1476953"/>
                <a:gd name="connsiteY1" fmla="*/ 11801 h 1475566"/>
                <a:gd name="connsiteX2" fmla="*/ 745604 w 1476953"/>
                <a:gd name="connsiteY2" fmla="*/ 1472555 h 1475566"/>
                <a:gd name="connsiteX3" fmla="*/ 941010 w 1476953"/>
                <a:gd name="connsiteY3" fmla="*/ 397785 h 1475566"/>
                <a:gd name="connsiteX4" fmla="*/ 1476953 w 1476953"/>
                <a:gd name="connsiteY4" fmla="*/ 553581 h 1475566"/>
                <a:gd name="connsiteX0" fmla="*/ 0 w 1476953"/>
                <a:gd name="connsiteY0" fmla="*/ 734945 h 1475654"/>
                <a:gd name="connsiteX1" fmla="*/ 533968 w 1476953"/>
                <a:gd name="connsiteY1" fmla="*/ 11801 h 1475654"/>
                <a:gd name="connsiteX2" fmla="*/ 745604 w 1476953"/>
                <a:gd name="connsiteY2" fmla="*/ 1472555 h 1475654"/>
                <a:gd name="connsiteX3" fmla="*/ 941010 w 1476953"/>
                <a:gd name="connsiteY3" fmla="*/ 397785 h 1475654"/>
                <a:gd name="connsiteX4" fmla="*/ 1476953 w 1476953"/>
                <a:gd name="connsiteY4" fmla="*/ 553581 h 1475654"/>
                <a:gd name="connsiteX0" fmla="*/ 0 w 1476953"/>
                <a:gd name="connsiteY0" fmla="*/ 734945 h 1475654"/>
                <a:gd name="connsiteX1" fmla="*/ 533968 w 1476953"/>
                <a:gd name="connsiteY1" fmla="*/ 11801 h 1475654"/>
                <a:gd name="connsiteX2" fmla="*/ 745604 w 1476953"/>
                <a:gd name="connsiteY2" fmla="*/ 1472555 h 1475654"/>
                <a:gd name="connsiteX3" fmla="*/ 941010 w 1476953"/>
                <a:gd name="connsiteY3" fmla="*/ 397785 h 1475654"/>
                <a:gd name="connsiteX4" fmla="*/ 1476953 w 1476953"/>
                <a:gd name="connsiteY4" fmla="*/ 553581 h 1475654"/>
                <a:gd name="connsiteX0" fmla="*/ 0 w 1476953"/>
                <a:gd name="connsiteY0" fmla="*/ 734945 h 1479402"/>
                <a:gd name="connsiteX1" fmla="*/ 533968 w 1476953"/>
                <a:gd name="connsiteY1" fmla="*/ 11801 h 1479402"/>
                <a:gd name="connsiteX2" fmla="*/ 745604 w 1476953"/>
                <a:gd name="connsiteY2" fmla="*/ 1472555 h 1479402"/>
                <a:gd name="connsiteX3" fmla="*/ 916930 w 1476953"/>
                <a:gd name="connsiteY3" fmla="*/ 550185 h 1479402"/>
                <a:gd name="connsiteX4" fmla="*/ 1476953 w 1476953"/>
                <a:gd name="connsiteY4" fmla="*/ 553581 h 1479402"/>
                <a:gd name="connsiteX0" fmla="*/ 0 w 1476953"/>
                <a:gd name="connsiteY0" fmla="*/ 734945 h 1478139"/>
                <a:gd name="connsiteX1" fmla="*/ 533968 w 1476953"/>
                <a:gd name="connsiteY1" fmla="*/ 11801 h 1478139"/>
                <a:gd name="connsiteX2" fmla="*/ 745604 w 1476953"/>
                <a:gd name="connsiteY2" fmla="*/ 1472555 h 1478139"/>
                <a:gd name="connsiteX3" fmla="*/ 916930 w 1476953"/>
                <a:gd name="connsiteY3" fmla="*/ 550185 h 1478139"/>
                <a:gd name="connsiteX4" fmla="*/ 1476953 w 1476953"/>
                <a:gd name="connsiteY4" fmla="*/ 553581 h 1478139"/>
                <a:gd name="connsiteX0" fmla="*/ 0 w 1476953"/>
                <a:gd name="connsiteY0" fmla="*/ 734945 h 1479107"/>
                <a:gd name="connsiteX1" fmla="*/ 533968 w 1476953"/>
                <a:gd name="connsiteY1" fmla="*/ 11801 h 1479107"/>
                <a:gd name="connsiteX2" fmla="*/ 745604 w 1476953"/>
                <a:gd name="connsiteY2" fmla="*/ 1472555 h 1479107"/>
                <a:gd name="connsiteX3" fmla="*/ 916930 w 1476953"/>
                <a:gd name="connsiteY3" fmla="*/ 550185 h 1479107"/>
                <a:gd name="connsiteX4" fmla="*/ 1476953 w 1476953"/>
                <a:gd name="connsiteY4" fmla="*/ 553581 h 1479107"/>
                <a:gd name="connsiteX0" fmla="*/ 0 w 1476953"/>
                <a:gd name="connsiteY0" fmla="*/ 734945 h 1481144"/>
                <a:gd name="connsiteX1" fmla="*/ 533968 w 1476953"/>
                <a:gd name="connsiteY1" fmla="*/ 11801 h 1481144"/>
                <a:gd name="connsiteX2" fmla="*/ 745604 w 1476953"/>
                <a:gd name="connsiteY2" fmla="*/ 1472555 h 1481144"/>
                <a:gd name="connsiteX3" fmla="*/ 916930 w 1476953"/>
                <a:gd name="connsiteY3" fmla="*/ 550185 h 1481144"/>
                <a:gd name="connsiteX4" fmla="*/ 1476953 w 1476953"/>
                <a:gd name="connsiteY4" fmla="*/ 553581 h 1481144"/>
                <a:gd name="connsiteX0" fmla="*/ 0 w 1469428"/>
                <a:gd name="connsiteY0" fmla="*/ 756898 h 1480216"/>
                <a:gd name="connsiteX1" fmla="*/ 526443 w 1469428"/>
                <a:gd name="connsiteY1" fmla="*/ 10894 h 1480216"/>
                <a:gd name="connsiteX2" fmla="*/ 738079 w 1469428"/>
                <a:gd name="connsiteY2" fmla="*/ 1471648 h 1480216"/>
                <a:gd name="connsiteX3" fmla="*/ 909405 w 1469428"/>
                <a:gd name="connsiteY3" fmla="*/ 549278 h 1480216"/>
                <a:gd name="connsiteX4" fmla="*/ 1469428 w 1469428"/>
                <a:gd name="connsiteY4" fmla="*/ 552674 h 1480216"/>
                <a:gd name="connsiteX0" fmla="*/ 0 w 1469428"/>
                <a:gd name="connsiteY0" fmla="*/ 745914 h 1480672"/>
                <a:gd name="connsiteX1" fmla="*/ 526443 w 1469428"/>
                <a:gd name="connsiteY1" fmla="*/ 11340 h 1480672"/>
                <a:gd name="connsiteX2" fmla="*/ 738079 w 1469428"/>
                <a:gd name="connsiteY2" fmla="*/ 1472094 h 1480672"/>
                <a:gd name="connsiteX3" fmla="*/ 909405 w 1469428"/>
                <a:gd name="connsiteY3" fmla="*/ 549724 h 1480672"/>
                <a:gd name="connsiteX4" fmla="*/ 1469428 w 1469428"/>
                <a:gd name="connsiteY4" fmla="*/ 553120 h 1480672"/>
                <a:gd name="connsiteX0" fmla="*/ 0 w 1469428"/>
                <a:gd name="connsiteY0" fmla="*/ 744061 h 1410565"/>
                <a:gd name="connsiteX1" fmla="*/ 526443 w 1469428"/>
                <a:gd name="connsiteY1" fmla="*/ 9487 h 1410565"/>
                <a:gd name="connsiteX2" fmla="*/ 730554 w 1469428"/>
                <a:gd name="connsiteY2" fmla="*/ 1401661 h 1410565"/>
                <a:gd name="connsiteX3" fmla="*/ 909405 w 1469428"/>
                <a:gd name="connsiteY3" fmla="*/ 547871 h 1410565"/>
                <a:gd name="connsiteX4" fmla="*/ 1469428 w 1469428"/>
                <a:gd name="connsiteY4" fmla="*/ 551267 h 1410565"/>
                <a:gd name="connsiteX0" fmla="*/ 0 w 1498023"/>
                <a:gd name="connsiteY0" fmla="*/ 744061 h 1410565"/>
                <a:gd name="connsiteX1" fmla="*/ 526443 w 1498023"/>
                <a:gd name="connsiteY1" fmla="*/ 9487 h 1410565"/>
                <a:gd name="connsiteX2" fmla="*/ 730554 w 1498023"/>
                <a:gd name="connsiteY2" fmla="*/ 1401661 h 1410565"/>
                <a:gd name="connsiteX3" fmla="*/ 909405 w 1498023"/>
                <a:gd name="connsiteY3" fmla="*/ 547871 h 1410565"/>
                <a:gd name="connsiteX4" fmla="*/ 1498023 w 1498023"/>
                <a:gd name="connsiteY4" fmla="*/ 577937 h 1410565"/>
                <a:gd name="connsiteX0" fmla="*/ 0 w 1498023"/>
                <a:gd name="connsiteY0" fmla="*/ 744061 h 1410565"/>
                <a:gd name="connsiteX1" fmla="*/ 526443 w 1498023"/>
                <a:gd name="connsiteY1" fmla="*/ 9487 h 1410565"/>
                <a:gd name="connsiteX2" fmla="*/ 730554 w 1498023"/>
                <a:gd name="connsiteY2" fmla="*/ 1401661 h 1410565"/>
                <a:gd name="connsiteX3" fmla="*/ 909405 w 1498023"/>
                <a:gd name="connsiteY3" fmla="*/ 547871 h 1410565"/>
                <a:gd name="connsiteX4" fmla="*/ 1498023 w 1498023"/>
                <a:gd name="connsiteY4" fmla="*/ 577937 h 1410565"/>
                <a:gd name="connsiteX0" fmla="*/ 0 w 1498023"/>
                <a:gd name="connsiteY0" fmla="*/ 744061 h 1408257"/>
                <a:gd name="connsiteX1" fmla="*/ 526443 w 1498023"/>
                <a:gd name="connsiteY1" fmla="*/ 9487 h 1408257"/>
                <a:gd name="connsiteX2" fmla="*/ 730554 w 1498023"/>
                <a:gd name="connsiteY2" fmla="*/ 1401661 h 1408257"/>
                <a:gd name="connsiteX3" fmla="*/ 910910 w 1498023"/>
                <a:gd name="connsiteY3" fmla="*/ 536441 h 1408257"/>
                <a:gd name="connsiteX4" fmla="*/ 1498023 w 1498023"/>
                <a:gd name="connsiteY4" fmla="*/ 577937 h 1408257"/>
                <a:gd name="connsiteX0" fmla="*/ 0 w 1498023"/>
                <a:gd name="connsiteY0" fmla="*/ 744061 h 1401677"/>
                <a:gd name="connsiteX1" fmla="*/ 526443 w 1498023"/>
                <a:gd name="connsiteY1" fmla="*/ 9487 h 1401677"/>
                <a:gd name="connsiteX2" fmla="*/ 730554 w 1498023"/>
                <a:gd name="connsiteY2" fmla="*/ 1401661 h 1401677"/>
                <a:gd name="connsiteX3" fmla="*/ 910910 w 1498023"/>
                <a:gd name="connsiteY3" fmla="*/ 536441 h 1401677"/>
                <a:gd name="connsiteX4" fmla="*/ 1498023 w 1498023"/>
                <a:gd name="connsiteY4" fmla="*/ 577937 h 1401677"/>
                <a:gd name="connsiteX0" fmla="*/ 0 w 1498023"/>
                <a:gd name="connsiteY0" fmla="*/ 744061 h 1408257"/>
                <a:gd name="connsiteX1" fmla="*/ 520423 w 1498023"/>
                <a:gd name="connsiteY1" fmla="*/ 9487 h 1408257"/>
                <a:gd name="connsiteX2" fmla="*/ 730554 w 1498023"/>
                <a:gd name="connsiteY2" fmla="*/ 1401661 h 1408257"/>
                <a:gd name="connsiteX3" fmla="*/ 910910 w 1498023"/>
                <a:gd name="connsiteY3" fmla="*/ 536441 h 1408257"/>
                <a:gd name="connsiteX4" fmla="*/ 1498023 w 1498023"/>
                <a:gd name="connsiteY4" fmla="*/ 577937 h 1408257"/>
                <a:gd name="connsiteX0" fmla="*/ 0 w 1498023"/>
                <a:gd name="connsiteY0" fmla="*/ 744061 h 1404445"/>
                <a:gd name="connsiteX1" fmla="*/ 520423 w 1498023"/>
                <a:gd name="connsiteY1" fmla="*/ 9487 h 1404445"/>
                <a:gd name="connsiteX2" fmla="*/ 730554 w 1498023"/>
                <a:gd name="connsiteY2" fmla="*/ 1401661 h 1404445"/>
                <a:gd name="connsiteX3" fmla="*/ 910910 w 1498023"/>
                <a:gd name="connsiteY3" fmla="*/ 536441 h 1404445"/>
                <a:gd name="connsiteX4" fmla="*/ 1498023 w 1498023"/>
                <a:gd name="connsiteY4" fmla="*/ 577937 h 1404445"/>
                <a:gd name="connsiteX0" fmla="*/ 0 w 1498023"/>
                <a:gd name="connsiteY0" fmla="*/ 744061 h 1401661"/>
                <a:gd name="connsiteX1" fmla="*/ 520423 w 1498023"/>
                <a:gd name="connsiteY1" fmla="*/ 9487 h 1401661"/>
                <a:gd name="connsiteX2" fmla="*/ 730554 w 1498023"/>
                <a:gd name="connsiteY2" fmla="*/ 1401661 h 1401661"/>
                <a:gd name="connsiteX3" fmla="*/ 910910 w 1498023"/>
                <a:gd name="connsiteY3" fmla="*/ 536441 h 1401661"/>
                <a:gd name="connsiteX4" fmla="*/ 1498023 w 1498023"/>
                <a:gd name="connsiteY4" fmla="*/ 577937 h 1401661"/>
                <a:gd name="connsiteX0" fmla="*/ 0 w 1498023"/>
                <a:gd name="connsiteY0" fmla="*/ 739340 h 1396940"/>
                <a:gd name="connsiteX1" fmla="*/ 520423 w 1498023"/>
                <a:gd name="connsiteY1" fmla="*/ 4766 h 1396940"/>
                <a:gd name="connsiteX2" fmla="*/ 730554 w 1498023"/>
                <a:gd name="connsiteY2" fmla="*/ 1396940 h 1396940"/>
                <a:gd name="connsiteX3" fmla="*/ 910910 w 1498023"/>
                <a:gd name="connsiteY3" fmla="*/ 531720 h 1396940"/>
                <a:gd name="connsiteX4" fmla="*/ 1498023 w 1498023"/>
                <a:gd name="connsiteY4" fmla="*/ 573216 h 1396940"/>
                <a:gd name="connsiteX0" fmla="*/ 0 w 1498023"/>
                <a:gd name="connsiteY0" fmla="*/ 748582 h 1406182"/>
                <a:gd name="connsiteX1" fmla="*/ 520423 w 1498023"/>
                <a:gd name="connsiteY1" fmla="*/ 14008 h 1406182"/>
                <a:gd name="connsiteX2" fmla="*/ 730554 w 1498023"/>
                <a:gd name="connsiteY2" fmla="*/ 1406182 h 1406182"/>
                <a:gd name="connsiteX3" fmla="*/ 910910 w 1498023"/>
                <a:gd name="connsiteY3" fmla="*/ 540962 h 1406182"/>
                <a:gd name="connsiteX4" fmla="*/ 1498023 w 1498023"/>
                <a:gd name="connsiteY4" fmla="*/ 582458 h 1406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023" h="1406182">
                  <a:moveTo>
                    <a:pt x="0" y="748582"/>
                  </a:moveTo>
                  <a:cubicBezTo>
                    <a:pt x="135223" y="781327"/>
                    <a:pt x="371574" y="-122262"/>
                    <a:pt x="520423" y="14008"/>
                  </a:cubicBezTo>
                  <a:cubicBezTo>
                    <a:pt x="669272" y="150278"/>
                    <a:pt x="700088" y="1405986"/>
                    <a:pt x="730554" y="1406182"/>
                  </a:cubicBezTo>
                  <a:cubicBezTo>
                    <a:pt x="761020" y="1406378"/>
                    <a:pt x="782999" y="678249"/>
                    <a:pt x="910910" y="540962"/>
                  </a:cubicBezTo>
                  <a:cubicBezTo>
                    <a:pt x="1038821" y="403675"/>
                    <a:pt x="1389268" y="537871"/>
                    <a:pt x="1498023" y="582458"/>
                  </a:cubicBezTo>
                </a:path>
              </a:pathLst>
            </a:custGeom>
            <a:noFill/>
            <a:ln w="6350">
              <a:solidFill>
                <a:srgbClr val="029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E2DC49DC-9E53-43F5-947F-67C667A5B9B5}"/>
                </a:ext>
              </a:extLst>
            </p:cNvPr>
            <p:cNvSpPr/>
            <p:nvPr/>
          </p:nvSpPr>
          <p:spPr>
            <a:xfrm>
              <a:off x="960442" y="3362458"/>
              <a:ext cx="3935971" cy="1566042"/>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 name="connsiteX0" fmla="*/ 0 w 1519881"/>
                <a:gd name="connsiteY0" fmla="*/ 1023888 h 1861974"/>
                <a:gd name="connsiteX1" fmla="*/ 503639 w 1519881"/>
                <a:gd name="connsiteY1" fmla="*/ 9962 h 1861974"/>
                <a:gd name="connsiteX2" fmla="*/ 747382 w 1519881"/>
                <a:gd name="connsiteY2" fmla="*/ 1849594 h 1861974"/>
                <a:gd name="connsiteX3" fmla="*/ 956505 w 1519881"/>
                <a:gd name="connsiteY3" fmla="*/ 817393 h 1861974"/>
                <a:gd name="connsiteX4" fmla="*/ 1519881 w 1519881"/>
                <a:gd name="connsiteY4" fmla="*/ 869017 h 1861974"/>
                <a:gd name="connsiteX0" fmla="*/ 0 w 1515309"/>
                <a:gd name="connsiteY0" fmla="*/ 734898 h 1873926"/>
                <a:gd name="connsiteX1" fmla="*/ 499067 w 1515309"/>
                <a:gd name="connsiteY1" fmla="*/ 21914 h 1873926"/>
                <a:gd name="connsiteX2" fmla="*/ 742810 w 1515309"/>
                <a:gd name="connsiteY2" fmla="*/ 1861546 h 1873926"/>
                <a:gd name="connsiteX3" fmla="*/ 951933 w 1515309"/>
                <a:gd name="connsiteY3" fmla="*/ 829345 h 1873926"/>
                <a:gd name="connsiteX4" fmla="*/ 1515309 w 1515309"/>
                <a:gd name="connsiteY4" fmla="*/ 880969 h 1873926"/>
                <a:gd name="connsiteX0" fmla="*/ 0 w 1515309"/>
                <a:gd name="connsiteY0" fmla="*/ 725622 h 1567379"/>
                <a:gd name="connsiteX1" fmla="*/ 499067 w 1515309"/>
                <a:gd name="connsiteY1" fmla="*/ 12638 h 1567379"/>
                <a:gd name="connsiteX2" fmla="*/ 738238 w 1515309"/>
                <a:gd name="connsiteY2" fmla="*/ 1551328 h 1567379"/>
                <a:gd name="connsiteX3" fmla="*/ 951933 w 1515309"/>
                <a:gd name="connsiteY3" fmla="*/ 820069 h 1567379"/>
                <a:gd name="connsiteX4" fmla="*/ 1515309 w 1515309"/>
                <a:gd name="connsiteY4" fmla="*/ 871693 h 1567379"/>
                <a:gd name="connsiteX0" fmla="*/ 0 w 1515309"/>
                <a:gd name="connsiteY0" fmla="*/ 725622 h 1553926"/>
                <a:gd name="connsiteX1" fmla="*/ 499067 w 1515309"/>
                <a:gd name="connsiteY1" fmla="*/ 12638 h 1553926"/>
                <a:gd name="connsiteX2" fmla="*/ 738238 w 1515309"/>
                <a:gd name="connsiteY2" fmla="*/ 1551328 h 1553926"/>
                <a:gd name="connsiteX3" fmla="*/ 1011372 w 1515309"/>
                <a:gd name="connsiteY3" fmla="*/ 391805 h 1553926"/>
                <a:gd name="connsiteX4" fmla="*/ 1515309 w 1515309"/>
                <a:gd name="connsiteY4" fmla="*/ 871693 h 1553926"/>
                <a:gd name="connsiteX0" fmla="*/ 0 w 1542742"/>
                <a:gd name="connsiteY0" fmla="*/ 725622 h 1554105"/>
                <a:gd name="connsiteX1" fmla="*/ 499067 w 1542742"/>
                <a:gd name="connsiteY1" fmla="*/ 12638 h 1554105"/>
                <a:gd name="connsiteX2" fmla="*/ 738238 w 1542742"/>
                <a:gd name="connsiteY2" fmla="*/ 1551328 h 1554105"/>
                <a:gd name="connsiteX3" fmla="*/ 1011372 w 1542742"/>
                <a:gd name="connsiteY3" fmla="*/ 391805 h 1554105"/>
                <a:gd name="connsiteX4" fmla="*/ 1542742 w 1542742"/>
                <a:gd name="connsiteY4" fmla="*/ 420281 h 1554105"/>
                <a:gd name="connsiteX0" fmla="*/ 0 w 1542742"/>
                <a:gd name="connsiteY0" fmla="*/ 916804 h 1748530"/>
                <a:gd name="connsiteX1" fmla="*/ 511107 w 1542742"/>
                <a:gd name="connsiteY1" fmla="*/ 10780 h 1748530"/>
                <a:gd name="connsiteX2" fmla="*/ 738238 w 1542742"/>
                <a:gd name="connsiteY2" fmla="*/ 1742510 h 1748530"/>
                <a:gd name="connsiteX3" fmla="*/ 1011372 w 1542742"/>
                <a:gd name="connsiteY3" fmla="*/ 582987 h 1748530"/>
                <a:gd name="connsiteX4" fmla="*/ 1542742 w 1542742"/>
                <a:gd name="connsiteY4" fmla="*/ 611463 h 1748530"/>
                <a:gd name="connsiteX0" fmla="*/ 0 w 1574849"/>
                <a:gd name="connsiteY0" fmla="*/ 721680 h 1756606"/>
                <a:gd name="connsiteX1" fmla="*/ 543214 w 1574849"/>
                <a:gd name="connsiteY1" fmla="*/ 18856 h 1756606"/>
                <a:gd name="connsiteX2" fmla="*/ 770345 w 1574849"/>
                <a:gd name="connsiteY2" fmla="*/ 1750586 h 1756606"/>
                <a:gd name="connsiteX3" fmla="*/ 1043479 w 1574849"/>
                <a:gd name="connsiteY3" fmla="*/ 591063 h 1756606"/>
                <a:gd name="connsiteX4" fmla="*/ 1574849 w 1574849"/>
                <a:gd name="connsiteY4" fmla="*/ 619539 h 1756606"/>
                <a:gd name="connsiteX0" fmla="*/ 0 w 1574849"/>
                <a:gd name="connsiteY0" fmla="*/ 723237 h 1758163"/>
                <a:gd name="connsiteX1" fmla="*/ 543214 w 1574849"/>
                <a:gd name="connsiteY1" fmla="*/ 20413 h 1758163"/>
                <a:gd name="connsiteX2" fmla="*/ 770345 w 1574849"/>
                <a:gd name="connsiteY2" fmla="*/ 1752143 h 1758163"/>
                <a:gd name="connsiteX3" fmla="*/ 1043479 w 1574849"/>
                <a:gd name="connsiteY3" fmla="*/ 592620 h 1758163"/>
                <a:gd name="connsiteX4" fmla="*/ 1574849 w 1574849"/>
                <a:gd name="connsiteY4" fmla="*/ 621096 h 1758163"/>
                <a:gd name="connsiteX0" fmla="*/ 0 w 1574849"/>
                <a:gd name="connsiteY0" fmla="*/ 717614 h 1580697"/>
                <a:gd name="connsiteX1" fmla="*/ 543214 w 1574849"/>
                <a:gd name="connsiteY1" fmla="*/ 14790 h 1580697"/>
                <a:gd name="connsiteX2" fmla="*/ 774358 w 1574849"/>
                <a:gd name="connsiteY2" fmla="*/ 1573800 h 1580697"/>
                <a:gd name="connsiteX3" fmla="*/ 1043479 w 1574849"/>
                <a:gd name="connsiteY3" fmla="*/ 586997 h 1580697"/>
                <a:gd name="connsiteX4" fmla="*/ 1574849 w 1574849"/>
                <a:gd name="connsiteY4" fmla="*/ 615473 h 1580697"/>
                <a:gd name="connsiteX0" fmla="*/ 0 w 1574849"/>
                <a:gd name="connsiteY0" fmla="*/ 717614 h 1586913"/>
                <a:gd name="connsiteX1" fmla="*/ 543214 w 1574849"/>
                <a:gd name="connsiteY1" fmla="*/ 14790 h 1586913"/>
                <a:gd name="connsiteX2" fmla="*/ 774358 w 1574849"/>
                <a:gd name="connsiteY2" fmla="*/ 1573800 h 1586913"/>
                <a:gd name="connsiteX3" fmla="*/ 1043479 w 1574849"/>
                <a:gd name="connsiteY3" fmla="*/ 586997 h 1586913"/>
                <a:gd name="connsiteX4" fmla="*/ 1574849 w 1574849"/>
                <a:gd name="connsiteY4" fmla="*/ 615473 h 1586913"/>
                <a:gd name="connsiteX0" fmla="*/ 0 w 1574849"/>
                <a:gd name="connsiteY0" fmla="*/ 717614 h 1574901"/>
                <a:gd name="connsiteX1" fmla="*/ 543214 w 1574849"/>
                <a:gd name="connsiteY1" fmla="*/ 14790 h 1574901"/>
                <a:gd name="connsiteX2" fmla="*/ 774358 w 1574849"/>
                <a:gd name="connsiteY2" fmla="*/ 1573800 h 1574901"/>
                <a:gd name="connsiteX3" fmla="*/ 1043479 w 1574849"/>
                <a:gd name="connsiteY3" fmla="*/ 586997 h 1574901"/>
                <a:gd name="connsiteX4" fmla="*/ 1574849 w 1574849"/>
                <a:gd name="connsiteY4" fmla="*/ 615473 h 1574901"/>
                <a:gd name="connsiteX0" fmla="*/ 0 w 1574849"/>
                <a:gd name="connsiteY0" fmla="*/ 717614 h 1577725"/>
                <a:gd name="connsiteX1" fmla="*/ 543214 w 1574849"/>
                <a:gd name="connsiteY1" fmla="*/ 14790 h 1577725"/>
                <a:gd name="connsiteX2" fmla="*/ 774358 w 1574849"/>
                <a:gd name="connsiteY2" fmla="*/ 1573800 h 1577725"/>
                <a:gd name="connsiteX3" fmla="*/ 1031439 w 1574849"/>
                <a:gd name="connsiteY3" fmla="*/ 465077 h 1577725"/>
                <a:gd name="connsiteX4" fmla="*/ 1574849 w 1574849"/>
                <a:gd name="connsiteY4" fmla="*/ 615473 h 1577725"/>
                <a:gd name="connsiteX0" fmla="*/ 0 w 1574849"/>
                <a:gd name="connsiteY0" fmla="*/ 717614 h 1575956"/>
                <a:gd name="connsiteX1" fmla="*/ 543214 w 1574849"/>
                <a:gd name="connsiteY1" fmla="*/ 14790 h 1575956"/>
                <a:gd name="connsiteX2" fmla="*/ 774358 w 1574849"/>
                <a:gd name="connsiteY2" fmla="*/ 1573800 h 1575956"/>
                <a:gd name="connsiteX3" fmla="*/ 1031439 w 1574849"/>
                <a:gd name="connsiteY3" fmla="*/ 465077 h 1575956"/>
                <a:gd name="connsiteX4" fmla="*/ 1574849 w 1574849"/>
                <a:gd name="connsiteY4" fmla="*/ 615473 h 1575956"/>
                <a:gd name="connsiteX0" fmla="*/ 0 w 1554782"/>
                <a:gd name="connsiteY0" fmla="*/ 717614 h 1575973"/>
                <a:gd name="connsiteX1" fmla="*/ 543214 w 1554782"/>
                <a:gd name="connsiteY1" fmla="*/ 14790 h 1575973"/>
                <a:gd name="connsiteX2" fmla="*/ 774358 w 1554782"/>
                <a:gd name="connsiteY2" fmla="*/ 1573800 h 1575973"/>
                <a:gd name="connsiteX3" fmla="*/ 1031439 w 1554782"/>
                <a:gd name="connsiteY3" fmla="*/ 465077 h 1575973"/>
                <a:gd name="connsiteX4" fmla="*/ 1554782 w 1554782"/>
                <a:gd name="connsiteY4" fmla="*/ 564673 h 1575973"/>
                <a:gd name="connsiteX0" fmla="*/ 0 w 1554782"/>
                <a:gd name="connsiteY0" fmla="*/ 717614 h 1575973"/>
                <a:gd name="connsiteX1" fmla="*/ 543214 w 1554782"/>
                <a:gd name="connsiteY1" fmla="*/ 14790 h 1575973"/>
                <a:gd name="connsiteX2" fmla="*/ 774358 w 1554782"/>
                <a:gd name="connsiteY2" fmla="*/ 1573800 h 1575973"/>
                <a:gd name="connsiteX3" fmla="*/ 1031439 w 1554782"/>
                <a:gd name="connsiteY3" fmla="*/ 465077 h 1575973"/>
                <a:gd name="connsiteX4" fmla="*/ 1554782 w 1554782"/>
                <a:gd name="connsiteY4" fmla="*/ 564673 h 1575973"/>
                <a:gd name="connsiteX0" fmla="*/ 0 w 1554782"/>
                <a:gd name="connsiteY0" fmla="*/ 716255 h 1574614"/>
                <a:gd name="connsiteX1" fmla="*/ 543214 w 1554782"/>
                <a:gd name="connsiteY1" fmla="*/ 13431 h 1574614"/>
                <a:gd name="connsiteX2" fmla="*/ 774358 w 1554782"/>
                <a:gd name="connsiteY2" fmla="*/ 1572441 h 1574614"/>
                <a:gd name="connsiteX3" fmla="*/ 1031439 w 1554782"/>
                <a:gd name="connsiteY3" fmla="*/ 463718 h 1574614"/>
                <a:gd name="connsiteX4" fmla="*/ 1554782 w 1554782"/>
                <a:gd name="connsiteY4" fmla="*/ 563314 h 1574614"/>
                <a:gd name="connsiteX0" fmla="*/ 0 w 1554782"/>
                <a:gd name="connsiteY0" fmla="*/ 709467 h 1567826"/>
                <a:gd name="connsiteX1" fmla="*/ 543214 w 1554782"/>
                <a:gd name="connsiteY1" fmla="*/ 6643 h 1567826"/>
                <a:gd name="connsiteX2" fmla="*/ 774358 w 1554782"/>
                <a:gd name="connsiteY2" fmla="*/ 1565653 h 1567826"/>
                <a:gd name="connsiteX3" fmla="*/ 1031439 w 1554782"/>
                <a:gd name="connsiteY3" fmla="*/ 456930 h 1567826"/>
                <a:gd name="connsiteX4" fmla="*/ 1554782 w 1554782"/>
                <a:gd name="connsiteY4" fmla="*/ 556526 h 1567826"/>
                <a:gd name="connsiteX0" fmla="*/ 0 w 1554782"/>
                <a:gd name="connsiteY0" fmla="*/ 709467 h 1569608"/>
                <a:gd name="connsiteX1" fmla="*/ 543214 w 1554782"/>
                <a:gd name="connsiteY1" fmla="*/ 6643 h 1569608"/>
                <a:gd name="connsiteX2" fmla="*/ 774358 w 1554782"/>
                <a:gd name="connsiteY2" fmla="*/ 1565653 h 1569608"/>
                <a:gd name="connsiteX3" fmla="*/ 1031439 w 1554782"/>
                <a:gd name="connsiteY3" fmla="*/ 456930 h 1569608"/>
                <a:gd name="connsiteX4" fmla="*/ 1554782 w 1554782"/>
                <a:gd name="connsiteY4" fmla="*/ 556526 h 1569608"/>
                <a:gd name="connsiteX0" fmla="*/ 0 w 1554782"/>
                <a:gd name="connsiteY0" fmla="*/ 709467 h 1569423"/>
                <a:gd name="connsiteX1" fmla="*/ 543214 w 1554782"/>
                <a:gd name="connsiteY1" fmla="*/ 6643 h 1569423"/>
                <a:gd name="connsiteX2" fmla="*/ 774358 w 1554782"/>
                <a:gd name="connsiteY2" fmla="*/ 1565653 h 1569423"/>
                <a:gd name="connsiteX3" fmla="*/ 1031439 w 1554782"/>
                <a:gd name="connsiteY3" fmla="*/ 456930 h 1569423"/>
                <a:gd name="connsiteX4" fmla="*/ 1554782 w 1554782"/>
                <a:gd name="connsiteY4" fmla="*/ 556526 h 1569423"/>
                <a:gd name="connsiteX0" fmla="*/ 0 w 1554782"/>
                <a:gd name="connsiteY0" fmla="*/ 709467 h 1569423"/>
                <a:gd name="connsiteX1" fmla="*/ 543214 w 1554782"/>
                <a:gd name="connsiteY1" fmla="*/ 6643 h 1569423"/>
                <a:gd name="connsiteX2" fmla="*/ 774358 w 1554782"/>
                <a:gd name="connsiteY2" fmla="*/ 1565653 h 1569423"/>
                <a:gd name="connsiteX3" fmla="*/ 1031439 w 1554782"/>
                <a:gd name="connsiteY3" fmla="*/ 456930 h 1569423"/>
                <a:gd name="connsiteX4" fmla="*/ 1554782 w 1554782"/>
                <a:gd name="connsiteY4" fmla="*/ 556526 h 1569423"/>
                <a:gd name="connsiteX0" fmla="*/ 0 w 1554782"/>
                <a:gd name="connsiteY0" fmla="*/ 709467 h 1569360"/>
                <a:gd name="connsiteX1" fmla="*/ 543214 w 1554782"/>
                <a:gd name="connsiteY1" fmla="*/ 6643 h 1569360"/>
                <a:gd name="connsiteX2" fmla="*/ 774358 w 1554782"/>
                <a:gd name="connsiteY2" fmla="*/ 1565653 h 1569360"/>
                <a:gd name="connsiteX3" fmla="*/ 1031439 w 1554782"/>
                <a:gd name="connsiteY3" fmla="*/ 456930 h 1569360"/>
                <a:gd name="connsiteX4" fmla="*/ 1554782 w 1554782"/>
                <a:gd name="connsiteY4" fmla="*/ 556526 h 1569360"/>
                <a:gd name="connsiteX0" fmla="*/ 0 w 1554782"/>
                <a:gd name="connsiteY0" fmla="*/ 709467 h 1566115"/>
                <a:gd name="connsiteX1" fmla="*/ 543214 w 1554782"/>
                <a:gd name="connsiteY1" fmla="*/ 6643 h 1566115"/>
                <a:gd name="connsiteX2" fmla="*/ 774358 w 1554782"/>
                <a:gd name="connsiteY2" fmla="*/ 1565653 h 1566115"/>
                <a:gd name="connsiteX3" fmla="*/ 1031439 w 1554782"/>
                <a:gd name="connsiteY3" fmla="*/ 456930 h 1566115"/>
                <a:gd name="connsiteX4" fmla="*/ 1554782 w 1554782"/>
                <a:gd name="connsiteY4" fmla="*/ 556526 h 1566115"/>
                <a:gd name="connsiteX0" fmla="*/ 0 w 1554782"/>
                <a:gd name="connsiteY0" fmla="*/ 709467 h 1565653"/>
                <a:gd name="connsiteX1" fmla="*/ 543214 w 1554782"/>
                <a:gd name="connsiteY1" fmla="*/ 6643 h 1565653"/>
                <a:gd name="connsiteX2" fmla="*/ 774358 w 1554782"/>
                <a:gd name="connsiteY2" fmla="*/ 1565653 h 1565653"/>
                <a:gd name="connsiteX3" fmla="*/ 1031439 w 1554782"/>
                <a:gd name="connsiteY3" fmla="*/ 456930 h 1565653"/>
                <a:gd name="connsiteX4" fmla="*/ 1554782 w 1554782"/>
                <a:gd name="connsiteY4" fmla="*/ 556526 h 1565653"/>
                <a:gd name="connsiteX0" fmla="*/ 0 w 1554782"/>
                <a:gd name="connsiteY0" fmla="*/ 709467 h 1569962"/>
                <a:gd name="connsiteX1" fmla="*/ 543214 w 1554782"/>
                <a:gd name="connsiteY1" fmla="*/ 6643 h 1569962"/>
                <a:gd name="connsiteX2" fmla="*/ 774358 w 1554782"/>
                <a:gd name="connsiteY2" fmla="*/ 1565653 h 1569962"/>
                <a:gd name="connsiteX3" fmla="*/ 1022409 w 1554782"/>
                <a:gd name="connsiteY3" fmla="*/ 487410 h 1569962"/>
                <a:gd name="connsiteX4" fmla="*/ 1554782 w 1554782"/>
                <a:gd name="connsiteY4" fmla="*/ 556526 h 1569962"/>
                <a:gd name="connsiteX0" fmla="*/ 0 w 1554782"/>
                <a:gd name="connsiteY0" fmla="*/ 709467 h 1569579"/>
                <a:gd name="connsiteX1" fmla="*/ 543214 w 1554782"/>
                <a:gd name="connsiteY1" fmla="*/ 6643 h 1569579"/>
                <a:gd name="connsiteX2" fmla="*/ 774358 w 1554782"/>
                <a:gd name="connsiteY2" fmla="*/ 1565653 h 1569579"/>
                <a:gd name="connsiteX3" fmla="*/ 1022409 w 1554782"/>
                <a:gd name="connsiteY3" fmla="*/ 487410 h 1569579"/>
                <a:gd name="connsiteX4" fmla="*/ 1554782 w 1554782"/>
                <a:gd name="connsiteY4" fmla="*/ 556526 h 1569579"/>
                <a:gd name="connsiteX0" fmla="*/ 0 w 1554782"/>
                <a:gd name="connsiteY0" fmla="*/ 709467 h 1565811"/>
                <a:gd name="connsiteX1" fmla="*/ 543214 w 1554782"/>
                <a:gd name="connsiteY1" fmla="*/ 6643 h 1565811"/>
                <a:gd name="connsiteX2" fmla="*/ 774358 w 1554782"/>
                <a:gd name="connsiteY2" fmla="*/ 1565653 h 1565811"/>
                <a:gd name="connsiteX3" fmla="*/ 1022409 w 1554782"/>
                <a:gd name="connsiteY3" fmla="*/ 487410 h 1565811"/>
                <a:gd name="connsiteX4" fmla="*/ 1554782 w 1554782"/>
                <a:gd name="connsiteY4" fmla="*/ 556526 h 1565811"/>
                <a:gd name="connsiteX0" fmla="*/ 0 w 1554782"/>
                <a:gd name="connsiteY0" fmla="*/ 709467 h 1565811"/>
                <a:gd name="connsiteX1" fmla="*/ 543214 w 1554782"/>
                <a:gd name="connsiteY1" fmla="*/ 6643 h 1565811"/>
                <a:gd name="connsiteX2" fmla="*/ 774358 w 1554782"/>
                <a:gd name="connsiteY2" fmla="*/ 1565653 h 1565811"/>
                <a:gd name="connsiteX3" fmla="*/ 1022409 w 1554782"/>
                <a:gd name="connsiteY3" fmla="*/ 487410 h 1565811"/>
                <a:gd name="connsiteX4" fmla="*/ 1554782 w 1554782"/>
                <a:gd name="connsiteY4" fmla="*/ 556526 h 1565811"/>
                <a:gd name="connsiteX0" fmla="*/ 0 w 1554782"/>
                <a:gd name="connsiteY0" fmla="*/ 709467 h 1565833"/>
                <a:gd name="connsiteX1" fmla="*/ 543214 w 1554782"/>
                <a:gd name="connsiteY1" fmla="*/ 6643 h 1565833"/>
                <a:gd name="connsiteX2" fmla="*/ 774358 w 1554782"/>
                <a:gd name="connsiteY2" fmla="*/ 1565653 h 1565833"/>
                <a:gd name="connsiteX3" fmla="*/ 1022409 w 1554782"/>
                <a:gd name="connsiteY3" fmla="*/ 487410 h 1565833"/>
                <a:gd name="connsiteX4" fmla="*/ 1554782 w 1554782"/>
                <a:gd name="connsiteY4" fmla="*/ 556526 h 1565833"/>
                <a:gd name="connsiteX0" fmla="*/ 0 w 1554782"/>
                <a:gd name="connsiteY0" fmla="*/ 709467 h 1565829"/>
                <a:gd name="connsiteX1" fmla="*/ 543214 w 1554782"/>
                <a:gd name="connsiteY1" fmla="*/ 6643 h 1565829"/>
                <a:gd name="connsiteX2" fmla="*/ 774358 w 1554782"/>
                <a:gd name="connsiteY2" fmla="*/ 1565653 h 1565829"/>
                <a:gd name="connsiteX3" fmla="*/ 1022409 w 1554782"/>
                <a:gd name="connsiteY3" fmla="*/ 487410 h 1565829"/>
                <a:gd name="connsiteX4" fmla="*/ 1554782 w 1554782"/>
                <a:gd name="connsiteY4" fmla="*/ 556526 h 1565829"/>
                <a:gd name="connsiteX0" fmla="*/ 0 w 1554782"/>
                <a:gd name="connsiteY0" fmla="*/ 709467 h 1566042"/>
                <a:gd name="connsiteX1" fmla="*/ 543214 w 1554782"/>
                <a:gd name="connsiteY1" fmla="*/ 6643 h 1566042"/>
                <a:gd name="connsiteX2" fmla="*/ 774358 w 1554782"/>
                <a:gd name="connsiteY2" fmla="*/ 1565653 h 1566042"/>
                <a:gd name="connsiteX3" fmla="*/ 1022409 w 1554782"/>
                <a:gd name="connsiteY3" fmla="*/ 487410 h 1566042"/>
                <a:gd name="connsiteX4" fmla="*/ 1554782 w 1554782"/>
                <a:gd name="connsiteY4" fmla="*/ 556526 h 156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782" h="1566042">
                  <a:moveTo>
                    <a:pt x="0" y="709467"/>
                  </a:moveTo>
                  <a:cubicBezTo>
                    <a:pt x="216494" y="909852"/>
                    <a:pt x="435224" y="-90335"/>
                    <a:pt x="543214" y="6643"/>
                  </a:cubicBezTo>
                  <a:cubicBezTo>
                    <a:pt x="651204" y="103621"/>
                    <a:pt x="644827" y="1542675"/>
                    <a:pt x="774358" y="1565653"/>
                  </a:cubicBezTo>
                  <a:cubicBezTo>
                    <a:pt x="903889" y="1588631"/>
                    <a:pt x="913409" y="587018"/>
                    <a:pt x="1022409" y="487410"/>
                  </a:cubicBezTo>
                  <a:cubicBezTo>
                    <a:pt x="1131409" y="387802"/>
                    <a:pt x="1439003" y="505589"/>
                    <a:pt x="1554782" y="556526"/>
                  </a:cubicBezTo>
                </a:path>
              </a:pathLst>
            </a:custGeom>
            <a:noFill/>
            <a:ln w="6350">
              <a:solidFill>
                <a:srgbClr val="029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61D7644E-459B-4EE9-9BA0-FC23E7B56C2C}"/>
                </a:ext>
              </a:extLst>
            </p:cNvPr>
            <p:cNvSpPr/>
            <p:nvPr/>
          </p:nvSpPr>
          <p:spPr>
            <a:xfrm>
              <a:off x="1030148" y="3222990"/>
              <a:ext cx="3847618" cy="1556608"/>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1556608">
                  <a:moveTo>
                    <a:pt x="0" y="725622"/>
                  </a:moveTo>
                  <a:cubicBezTo>
                    <a:pt x="139236" y="910767"/>
                    <a:pt x="406508" y="-124981"/>
                    <a:pt x="531072" y="12637"/>
                  </a:cubicBezTo>
                  <a:cubicBezTo>
                    <a:pt x="655636" y="150255"/>
                    <a:pt x="676477" y="1466913"/>
                    <a:pt x="747382" y="1551328"/>
                  </a:cubicBezTo>
                  <a:cubicBezTo>
                    <a:pt x="818288" y="1635743"/>
                    <a:pt x="827755" y="682556"/>
                    <a:pt x="956505" y="519127"/>
                  </a:cubicBezTo>
                  <a:cubicBezTo>
                    <a:pt x="1085255" y="355698"/>
                    <a:pt x="1406611" y="560454"/>
                    <a:pt x="1519881" y="570751"/>
                  </a:cubicBezTo>
                </a:path>
              </a:pathLst>
            </a:custGeom>
            <a:noFill/>
            <a:ln w="254000">
              <a:solidFill>
                <a:srgbClr val="99FF66">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a:extLst>
              <a:ext uri="{FF2B5EF4-FFF2-40B4-BE49-F238E27FC236}">
                <a16:creationId xmlns:a16="http://schemas.microsoft.com/office/drawing/2014/main" id="{C4F104F1-242F-41D0-97B7-5B5ED152C6F8}"/>
              </a:ext>
            </a:extLst>
          </p:cNvPr>
          <p:cNvPicPr>
            <a:picLocks noChangeAspect="1"/>
          </p:cNvPicPr>
          <p:nvPr/>
        </p:nvPicPr>
        <p:blipFill rotWithShape="1">
          <a:blip r:embed="rId3"/>
          <a:srcRect l="894" t="245" r="-1649" b="50000"/>
          <a:stretch/>
        </p:blipFill>
        <p:spPr>
          <a:xfrm>
            <a:off x="840898" y="2918634"/>
            <a:ext cx="7066152" cy="3025753"/>
          </a:xfrm>
          <a:prstGeom prst="rect">
            <a:avLst/>
          </a:prstGeom>
        </p:spPr>
      </p:pic>
      <p:sp>
        <p:nvSpPr>
          <p:cNvPr id="2" name="Title 1">
            <a:extLst>
              <a:ext uri="{FF2B5EF4-FFF2-40B4-BE49-F238E27FC236}">
                <a16:creationId xmlns:a16="http://schemas.microsoft.com/office/drawing/2014/main" id="{40F9B2D3-F966-46E9-917A-F74D1D4075DF}"/>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id="{300FF3DF-21A0-47B0-9B0C-3C8542E25F71}"/>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3FEF37FA-1470-4F03-B564-49BC9F4852DE}"/>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8519E478-8E53-4255-92CD-0BF6997D6D5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16" name="Content Placeholder 2">
            <a:extLst>
              <a:ext uri="{FF2B5EF4-FFF2-40B4-BE49-F238E27FC236}">
                <a16:creationId xmlns:a16="http://schemas.microsoft.com/office/drawing/2014/main" id="{317E7D93-0AFA-4184-A3B3-A04CDA7FE2A8}"/>
              </a:ext>
            </a:extLst>
          </p:cNvPr>
          <p:cNvSpPr>
            <a:spLocks noGrp="1"/>
          </p:cNvSpPr>
          <p:nvPr>
            <p:ph idx="1"/>
          </p:nvPr>
        </p:nvSpPr>
        <p:spPr>
          <a:xfrm>
            <a:off x="838199" y="1825625"/>
            <a:ext cx="4254661" cy="4351338"/>
          </a:xfrm>
        </p:spPr>
        <p:txBody>
          <a:bodyPr>
            <a:normAutofit/>
          </a:bodyPr>
          <a:lstStyle/>
          <a:p>
            <a:r>
              <a:rPr lang="en-US" dirty="0"/>
              <a:t>PC can give us a rough template</a:t>
            </a:r>
          </a:p>
          <a:p>
            <a:pPr lvl="1"/>
            <a:endParaRPr lang="en-US" dirty="0"/>
          </a:p>
          <a:p>
            <a:pPr lvl="2"/>
            <a:endParaRPr lang="en-US" dirty="0"/>
          </a:p>
          <a:p>
            <a:pPr marL="914400" lvl="2" indent="0">
              <a:buNone/>
            </a:pPr>
            <a:endParaRPr lang="en-GB" dirty="0"/>
          </a:p>
        </p:txBody>
      </p:sp>
    </p:spTree>
    <p:extLst>
      <p:ext uri="{BB962C8B-B14F-4D97-AF65-F5344CB8AC3E}">
        <p14:creationId xmlns:p14="http://schemas.microsoft.com/office/powerpoint/2010/main" val="802176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8E1A-0E67-4613-BC08-E72290B37DE4}"/>
              </a:ext>
            </a:extLst>
          </p:cNvPr>
          <p:cNvSpPr>
            <a:spLocks noGrp="1"/>
          </p:cNvSpPr>
          <p:nvPr>
            <p:ph type="title"/>
          </p:nvPr>
        </p:nvSpPr>
        <p:spPr/>
        <p:txBody>
          <a:bodyPr/>
          <a:lstStyle/>
          <a:p>
            <a:r>
              <a:rPr lang="en-US" dirty="0"/>
              <a:t>Sorting</a:t>
            </a:r>
            <a:endParaRPr lang="en-GB" dirty="0"/>
          </a:p>
        </p:txBody>
      </p:sp>
      <p:sp>
        <p:nvSpPr>
          <p:cNvPr id="3" name="Content Placeholder 2">
            <a:extLst>
              <a:ext uri="{FF2B5EF4-FFF2-40B4-BE49-F238E27FC236}">
                <a16:creationId xmlns:a16="http://schemas.microsoft.com/office/drawing/2014/main" id="{D8DFC8E2-DB5C-4772-84EE-B4E53D80A754}"/>
              </a:ext>
            </a:extLst>
          </p:cNvPr>
          <p:cNvSpPr>
            <a:spLocks noGrp="1"/>
          </p:cNvSpPr>
          <p:nvPr>
            <p:ph idx="1"/>
          </p:nvPr>
        </p:nvSpPr>
        <p:spPr/>
        <p:txBody>
          <a:bodyPr>
            <a:normAutofit/>
          </a:bodyPr>
          <a:lstStyle/>
          <a:p>
            <a:r>
              <a:rPr lang="en-US" dirty="0"/>
              <a:t>Classification Problem</a:t>
            </a:r>
          </a:p>
          <a:p>
            <a:r>
              <a:rPr lang="en-US" dirty="0"/>
              <a:t>Features you can use</a:t>
            </a:r>
          </a:p>
          <a:p>
            <a:pPr lvl="1"/>
            <a:r>
              <a:rPr lang="en-US" dirty="0"/>
              <a:t>Waveform Properties</a:t>
            </a:r>
          </a:p>
          <a:p>
            <a:pPr lvl="2"/>
            <a:r>
              <a:rPr lang="en-US" dirty="0"/>
              <a:t>Amplitude (e.g. Peak, Trough, Crest-Trough), Rise Slope, Fall Slope, Width, Energy/Power/RMS …</a:t>
            </a:r>
          </a:p>
          <a:p>
            <a:pPr lvl="1"/>
            <a:r>
              <a:rPr lang="en-US" dirty="0"/>
              <a:t>Shape</a:t>
            </a:r>
          </a:p>
          <a:p>
            <a:pPr lvl="2"/>
            <a:r>
              <a:rPr lang="en-US" dirty="0"/>
              <a:t>Template Matching</a:t>
            </a:r>
          </a:p>
          <a:p>
            <a:pPr lvl="2"/>
            <a:r>
              <a:rPr lang="en-US" dirty="0"/>
              <a:t>PCA</a:t>
            </a:r>
          </a:p>
          <a:p>
            <a:pPr lvl="2"/>
            <a:r>
              <a:rPr lang="en-US" dirty="0"/>
              <a:t>Discrete Wavelet Transform</a:t>
            </a:r>
          </a:p>
          <a:p>
            <a:pPr lvl="1"/>
            <a:endParaRPr lang="en-US" dirty="0"/>
          </a:p>
          <a:p>
            <a:pPr lvl="2"/>
            <a:endParaRPr lang="en-US" dirty="0"/>
          </a:p>
          <a:p>
            <a:pPr marL="914400" lvl="2" indent="0">
              <a:buNone/>
            </a:pPr>
            <a:endParaRPr lang="en-GB" dirty="0"/>
          </a:p>
        </p:txBody>
      </p:sp>
      <p:sp>
        <p:nvSpPr>
          <p:cNvPr id="4" name="Date Placeholder 3">
            <a:extLst>
              <a:ext uri="{FF2B5EF4-FFF2-40B4-BE49-F238E27FC236}">
                <a16:creationId xmlns:a16="http://schemas.microsoft.com/office/drawing/2014/main" id="{8E0636F7-6EF4-469A-9478-028002EC52A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BDF01EFB-0965-4675-98B7-57DB14469596}"/>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757C117D-1591-48BA-9464-D25FD5E592F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982249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282D-E2EB-4B7A-ADDA-5C76B816F3E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D6A9017-12D8-4F70-9170-60F2ABD29EB5}"/>
              </a:ext>
            </a:extLst>
          </p:cNvPr>
          <p:cNvSpPr>
            <a:spLocks noGrp="1"/>
          </p:cNvSpPr>
          <p:nvPr>
            <p:ph idx="1"/>
          </p:nvPr>
        </p:nvSpPr>
        <p:spPr>
          <a:xfrm>
            <a:off x="838200" y="1825625"/>
            <a:ext cx="2743200" cy="4351338"/>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r>
              <a:rPr lang="en-US" dirty="0"/>
              <a:t>Enrique Nava, University of Málaga (Spain) Brasov, July 2006</a:t>
            </a:r>
            <a:endParaRPr lang="en-GB" dirty="0"/>
          </a:p>
        </p:txBody>
      </p:sp>
      <p:sp>
        <p:nvSpPr>
          <p:cNvPr id="4" name="Date Placeholder 3">
            <a:extLst>
              <a:ext uri="{FF2B5EF4-FFF2-40B4-BE49-F238E27FC236}">
                <a16:creationId xmlns:a16="http://schemas.microsoft.com/office/drawing/2014/main" id="{296DE073-5672-496F-833C-704D41243B7E}"/>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D9A8738F-3FA3-42A5-ADFB-21A928BC744D}"/>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ACD929D3-7ADA-4831-8D16-5154250D7555}"/>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8" name="Picture 7">
            <a:extLst>
              <a:ext uri="{FF2B5EF4-FFF2-40B4-BE49-F238E27FC236}">
                <a16:creationId xmlns:a16="http://schemas.microsoft.com/office/drawing/2014/main" id="{D325518C-EAD2-4718-BB4E-971514F8B3F0}"/>
              </a:ext>
            </a:extLst>
          </p:cNvPr>
          <p:cNvPicPr>
            <a:picLocks noChangeAspect="1"/>
          </p:cNvPicPr>
          <p:nvPr/>
        </p:nvPicPr>
        <p:blipFill rotWithShape="1">
          <a:blip r:embed="rId3"/>
          <a:srcRect l="3333" t="26620" r="17834" b="9931"/>
          <a:stretch/>
        </p:blipFill>
        <p:spPr>
          <a:xfrm>
            <a:off x="4038600" y="1825625"/>
            <a:ext cx="7208520" cy="4351338"/>
          </a:xfrm>
          <a:prstGeom prst="rect">
            <a:avLst/>
          </a:prstGeom>
        </p:spPr>
      </p:pic>
    </p:spTree>
    <p:extLst>
      <p:ext uri="{BB962C8B-B14F-4D97-AF65-F5344CB8AC3E}">
        <p14:creationId xmlns:p14="http://schemas.microsoft.com/office/powerpoint/2010/main" val="733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BF06-5860-4882-8507-AC7869C948CF}"/>
              </a:ext>
            </a:extLst>
          </p:cNvPr>
          <p:cNvSpPr>
            <a:spLocks noGrp="1"/>
          </p:cNvSpPr>
          <p:nvPr>
            <p:ph type="title"/>
          </p:nvPr>
        </p:nvSpPr>
        <p:spPr/>
        <p:txBody>
          <a:bodyPr/>
          <a:lstStyle/>
          <a:p>
            <a:endParaRPr lang="en-GB"/>
          </a:p>
        </p:txBody>
      </p:sp>
      <p:pic>
        <p:nvPicPr>
          <p:cNvPr id="8" name="Content Placeholder 7">
            <a:extLst>
              <a:ext uri="{FF2B5EF4-FFF2-40B4-BE49-F238E27FC236}">
                <a16:creationId xmlns:a16="http://schemas.microsoft.com/office/drawing/2014/main" id="{8C575A0B-2F89-43BF-801E-B23191C1118E}"/>
              </a:ext>
            </a:extLst>
          </p:cNvPr>
          <p:cNvPicPr>
            <a:picLocks noGrp="1" noChangeAspect="1"/>
          </p:cNvPicPr>
          <p:nvPr>
            <p:ph idx="1"/>
          </p:nvPr>
        </p:nvPicPr>
        <p:blipFill>
          <a:blip r:embed="rId3"/>
          <a:stretch>
            <a:fillRect/>
          </a:stretch>
        </p:blipFill>
        <p:spPr>
          <a:xfrm>
            <a:off x="4286514" y="1432756"/>
            <a:ext cx="2520000" cy="1894884"/>
          </a:xfrm>
          <a:prstGeom prst="rect">
            <a:avLst/>
          </a:prstGeom>
        </p:spPr>
      </p:pic>
      <p:sp>
        <p:nvSpPr>
          <p:cNvPr id="4" name="Date Placeholder 3">
            <a:extLst>
              <a:ext uri="{FF2B5EF4-FFF2-40B4-BE49-F238E27FC236}">
                <a16:creationId xmlns:a16="http://schemas.microsoft.com/office/drawing/2014/main" id="{08669E48-EFCF-4BD1-96F4-C6E79F2FBD8A}"/>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41023FA9-D0CF-411A-9BC2-B910D17CC56D}"/>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F0BCF946-3157-4EE7-9698-97C7CC22D55E}"/>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 name="Picture 6">
            <a:extLst>
              <a:ext uri="{FF2B5EF4-FFF2-40B4-BE49-F238E27FC236}">
                <a16:creationId xmlns:a16="http://schemas.microsoft.com/office/drawing/2014/main" id="{0F706782-2AB3-4AC7-A2D3-04996966FFA5}"/>
              </a:ext>
            </a:extLst>
          </p:cNvPr>
          <p:cNvPicPr>
            <a:picLocks noChangeAspect="1"/>
          </p:cNvPicPr>
          <p:nvPr/>
        </p:nvPicPr>
        <p:blipFill>
          <a:blip r:embed="rId4"/>
          <a:stretch>
            <a:fillRect/>
          </a:stretch>
        </p:blipFill>
        <p:spPr>
          <a:xfrm>
            <a:off x="201895" y="2657995"/>
            <a:ext cx="2743200" cy="2062717"/>
          </a:xfrm>
          <a:prstGeom prst="rect">
            <a:avLst/>
          </a:prstGeom>
        </p:spPr>
      </p:pic>
      <p:pic>
        <p:nvPicPr>
          <p:cNvPr id="9" name="Picture 8">
            <a:extLst>
              <a:ext uri="{FF2B5EF4-FFF2-40B4-BE49-F238E27FC236}">
                <a16:creationId xmlns:a16="http://schemas.microsoft.com/office/drawing/2014/main" id="{FCF71522-E9CA-4B1B-AF6E-EC1A03CEB80C}"/>
              </a:ext>
            </a:extLst>
          </p:cNvPr>
          <p:cNvPicPr>
            <a:picLocks noChangeAspect="1"/>
          </p:cNvPicPr>
          <p:nvPr/>
        </p:nvPicPr>
        <p:blipFill>
          <a:blip r:embed="rId5"/>
          <a:stretch>
            <a:fillRect/>
          </a:stretch>
        </p:blipFill>
        <p:spPr>
          <a:xfrm>
            <a:off x="4286514" y="4043399"/>
            <a:ext cx="2520000" cy="1894884"/>
          </a:xfrm>
          <a:prstGeom prst="rect">
            <a:avLst/>
          </a:prstGeom>
        </p:spPr>
      </p:pic>
      <p:pic>
        <p:nvPicPr>
          <p:cNvPr id="11" name="Picture 10">
            <a:extLst>
              <a:ext uri="{FF2B5EF4-FFF2-40B4-BE49-F238E27FC236}">
                <a16:creationId xmlns:a16="http://schemas.microsoft.com/office/drawing/2014/main" id="{9CE56D2E-36ED-40FB-934D-B8C10463D6E3}"/>
              </a:ext>
            </a:extLst>
          </p:cNvPr>
          <p:cNvPicPr>
            <a:picLocks noChangeAspect="1"/>
          </p:cNvPicPr>
          <p:nvPr/>
        </p:nvPicPr>
        <p:blipFill>
          <a:blip r:embed="rId6"/>
          <a:stretch>
            <a:fillRect/>
          </a:stretch>
        </p:blipFill>
        <p:spPr>
          <a:xfrm>
            <a:off x="7185560" y="1432756"/>
            <a:ext cx="2520000" cy="1894884"/>
          </a:xfrm>
          <a:prstGeom prst="rect">
            <a:avLst/>
          </a:prstGeom>
        </p:spPr>
      </p:pic>
      <p:pic>
        <p:nvPicPr>
          <p:cNvPr id="12" name="Picture 11">
            <a:extLst>
              <a:ext uri="{FF2B5EF4-FFF2-40B4-BE49-F238E27FC236}">
                <a16:creationId xmlns:a16="http://schemas.microsoft.com/office/drawing/2014/main" id="{56E58AE8-E265-48E2-AAEB-776F1EE991CD}"/>
              </a:ext>
            </a:extLst>
          </p:cNvPr>
          <p:cNvPicPr>
            <a:picLocks noChangeAspect="1"/>
          </p:cNvPicPr>
          <p:nvPr/>
        </p:nvPicPr>
        <p:blipFill>
          <a:blip r:embed="rId7"/>
          <a:stretch>
            <a:fillRect/>
          </a:stretch>
        </p:blipFill>
        <p:spPr>
          <a:xfrm>
            <a:off x="7218273" y="4043399"/>
            <a:ext cx="2520000" cy="1894884"/>
          </a:xfrm>
          <a:prstGeom prst="rect">
            <a:avLst/>
          </a:prstGeom>
        </p:spPr>
      </p:pic>
      <p:cxnSp>
        <p:nvCxnSpPr>
          <p:cNvPr id="14" name="Connector: Elbow 13">
            <a:extLst>
              <a:ext uri="{FF2B5EF4-FFF2-40B4-BE49-F238E27FC236}">
                <a16:creationId xmlns:a16="http://schemas.microsoft.com/office/drawing/2014/main" id="{0E506364-C269-45CD-9927-6E219C0BE6D5}"/>
              </a:ext>
            </a:extLst>
          </p:cNvPr>
          <p:cNvCxnSpPr>
            <a:cxnSpLocks/>
            <a:stCxn id="7" idx="3"/>
            <a:endCxn id="9" idx="1"/>
          </p:cNvCxnSpPr>
          <p:nvPr/>
        </p:nvCxnSpPr>
        <p:spPr>
          <a:xfrm>
            <a:off x="2945095" y="3689354"/>
            <a:ext cx="1341419" cy="1301487"/>
          </a:xfrm>
          <a:prstGeom prst="bentConnector3">
            <a:avLst>
              <a:gd name="adj1" fmla="val 806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2850E81-5B4C-423B-BDA8-87C82820E72A}"/>
              </a:ext>
            </a:extLst>
          </p:cNvPr>
          <p:cNvCxnSpPr>
            <a:cxnSpLocks/>
            <a:stCxn id="7" idx="3"/>
            <a:endCxn id="8" idx="1"/>
          </p:cNvCxnSpPr>
          <p:nvPr/>
        </p:nvCxnSpPr>
        <p:spPr>
          <a:xfrm flipV="1">
            <a:off x="2945095" y="2380198"/>
            <a:ext cx="1341419" cy="1309156"/>
          </a:xfrm>
          <a:prstGeom prst="bentConnector3">
            <a:avLst>
              <a:gd name="adj1" fmla="val 806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8E5DD0-98CB-4350-8D01-11A7DDF4DF4C}"/>
              </a:ext>
            </a:extLst>
          </p:cNvPr>
          <p:cNvCxnSpPr>
            <a:stCxn id="8" idx="3"/>
            <a:endCxn id="11" idx="1"/>
          </p:cNvCxnSpPr>
          <p:nvPr/>
        </p:nvCxnSpPr>
        <p:spPr>
          <a:xfrm>
            <a:off x="6806514" y="2380198"/>
            <a:ext cx="379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B9E4D7-0881-4065-8756-05D0B4252FCA}"/>
              </a:ext>
            </a:extLst>
          </p:cNvPr>
          <p:cNvCxnSpPr>
            <a:stCxn id="9" idx="3"/>
            <a:endCxn id="12" idx="1"/>
          </p:cNvCxnSpPr>
          <p:nvPr/>
        </p:nvCxnSpPr>
        <p:spPr>
          <a:xfrm>
            <a:off x="6806514" y="4990841"/>
            <a:ext cx="411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F1EA7D0-D5C7-4078-99B6-287FDC57B359}"/>
              </a:ext>
            </a:extLst>
          </p:cNvPr>
          <p:cNvSpPr txBox="1"/>
          <p:nvPr/>
        </p:nvSpPr>
        <p:spPr>
          <a:xfrm>
            <a:off x="2789515" y="3153635"/>
            <a:ext cx="1341419" cy="523220"/>
          </a:xfrm>
          <a:prstGeom prst="rect">
            <a:avLst/>
          </a:prstGeom>
          <a:noFill/>
        </p:spPr>
        <p:txBody>
          <a:bodyPr wrap="square" rtlCol="0">
            <a:spAutoFit/>
          </a:bodyPr>
          <a:lstStyle/>
          <a:p>
            <a:r>
              <a:rPr lang="nb-NO" sz="1400" dirty="0">
                <a:latin typeface="Courier New" panose="02070309020205020404" pitchFamily="49" charset="0"/>
                <a:cs typeface="Courier New" panose="02070309020205020404" pitchFamily="49" charset="0"/>
              </a:rPr>
              <a:t>[cA,cD] = dwt(x, ..)</a:t>
            </a:r>
            <a:endParaRPr lang="en-GB" sz="1400" dirty="0">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24EB49A1-90F9-4941-B953-02AA5F1ECC5B}"/>
              </a:ext>
            </a:extLst>
          </p:cNvPr>
          <p:cNvSpPr txBox="1"/>
          <p:nvPr/>
        </p:nvSpPr>
        <p:spPr>
          <a:xfrm>
            <a:off x="3907468" y="2093995"/>
            <a:ext cx="483264" cy="338554"/>
          </a:xfrm>
          <a:prstGeom prst="rect">
            <a:avLst/>
          </a:prstGeom>
          <a:noFill/>
        </p:spPr>
        <p:txBody>
          <a:bodyPr wrap="square" rtlCol="0">
            <a:spAutoFit/>
          </a:bodyPr>
          <a:lstStyle/>
          <a:p>
            <a:r>
              <a:rPr lang="nb-NO" sz="1600" dirty="0">
                <a:latin typeface="Courier New" panose="02070309020205020404" pitchFamily="49" charset="0"/>
                <a:cs typeface="Courier New" panose="02070309020205020404" pitchFamily="49" charset="0"/>
              </a:rPr>
              <a:t>cA</a:t>
            </a:r>
            <a:endParaRPr lang="en-GB" sz="1600"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290A1C0A-DEDD-48E6-88A4-5535CD7887C0}"/>
              </a:ext>
            </a:extLst>
          </p:cNvPr>
          <p:cNvSpPr txBox="1"/>
          <p:nvPr/>
        </p:nvSpPr>
        <p:spPr>
          <a:xfrm>
            <a:off x="3890799" y="5000813"/>
            <a:ext cx="446835" cy="338554"/>
          </a:xfrm>
          <a:prstGeom prst="rect">
            <a:avLst/>
          </a:prstGeom>
          <a:noFill/>
        </p:spPr>
        <p:txBody>
          <a:bodyPr wrap="square" rtlCol="0">
            <a:spAutoFit/>
          </a:bodyPr>
          <a:lstStyle/>
          <a:p>
            <a:r>
              <a:rPr lang="nb-NO" sz="1600" dirty="0">
                <a:latin typeface="Courier New" panose="02070309020205020404" pitchFamily="49" charset="0"/>
                <a:cs typeface="Courier New" panose="02070309020205020404" pitchFamily="49" charset="0"/>
              </a:rPr>
              <a:t>cD</a:t>
            </a:r>
            <a:endParaRPr lang="en-GB" sz="1600" dirty="0">
              <a:latin typeface="Courier New" panose="02070309020205020404" pitchFamily="49" charset="0"/>
              <a:cs typeface="Courier New" panose="02070309020205020404" pitchFamily="49" charset="0"/>
            </a:endParaRPr>
          </a:p>
        </p:txBody>
      </p:sp>
      <p:pic>
        <p:nvPicPr>
          <p:cNvPr id="42" name="Picture 41">
            <a:extLst>
              <a:ext uri="{FF2B5EF4-FFF2-40B4-BE49-F238E27FC236}">
                <a16:creationId xmlns:a16="http://schemas.microsoft.com/office/drawing/2014/main" id="{320D408F-A714-40CE-B9E1-D0177277FDDF}"/>
              </a:ext>
            </a:extLst>
          </p:cNvPr>
          <p:cNvPicPr>
            <a:picLocks noChangeAspect="1"/>
          </p:cNvPicPr>
          <p:nvPr/>
        </p:nvPicPr>
        <p:blipFill>
          <a:blip r:embed="rId8"/>
          <a:stretch>
            <a:fillRect/>
          </a:stretch>
        </p:blipFill>
        <p:spPr>
          <a:xfrm>
            <a:off x="9738273" y="2721591"/>
            <a:ext cx="2520000" cy="1894884"/>
          </a:xfrm>
          <a:prstGeom prst="rect">
            <a:avLst/>
          </a:prstGeom>
        </p:spPr>
      </p:pic>
      <p:sp>
        <p:nvSpPr>
          <p:cNvPr id="45" name="TextBox 44">
            <a:extLst>
              <a:ext uri="{FF2B5EF4-FFF2-40B4-BE49-F238E27FC236}">
                <a16:creationId xmlns:a16="http://schemas.microsoft.com/office/drawing/2014/main" id="{7B850B72-BE70-400C-BD3C-D1773611D20B}"/>
              </a:ext>
            </a:extLst>
          </p:cNvPr>
          <p:cNvSpPr txBox="1"/>
          <p:nvPr/>
        </p:nvSpPr>
        <p:spPr>
          <a:xfrm>
            <a:off x="6624816" y="2109384"/>
            <a:ext cx="1121487" cy="307777"/>
          </a:xfrm>
          <a:prstGeom prst="rect">
            <a:avLst/>
          </a:prstGeom>
          <a:noFill/>
        </p:spPr>
        <p:txBody>
          <a:bodyPr wrap="square" rtlCol="0">
            <a:spAutoFit/>
          </a:bodyPr>
          <a:lstStyle/>
          <a:p>
            <a:r>
              <a:rPr lang="nb-NO" sz="1400" dirty="0">
                <a:latin typeface="Courier New" panose="02070309020205020404" pitchFamily="49" charset="0"/>
                <a:cs typeface="Courier New" panose="02070309020205020404" pitchFamily="49" charset="0"/>
              </a:rPr>
              <a:t>idwt()</a:t>
            </a:r>
            <a:endParaRPr lang="en-GB" sz="1400" dirty="0">
              <a:latin typeface="Courier New" panose="02070309020205020404" pitchFamily="49" charset="0"/>
              <a:cs typeface="Courier New" panose="02070309020205020404" pitchFamily="49" charset="0"/>
            </a:endParaRPr>
          </a:p>
        </p:txBody>
      </p:sp>
      <p:sp>
        <p:nvSpPr>
          <p:cNvPr id="46" name="TextBox 45">
            <a:extLst>
              <a:ext uri="{FF2B5EF4-FFF2-40B4-BE49-F238E27FC236}">
                <a16:creationId xmlns:a16="http://schemas.microsoft.com/office/drawing/2014/main" id="{6AF7CE83-CD0A-4858-88E4-D2AE8621FC68}"/>
              </a:ext>
            </a:extLst>
          </p:cNvPr>
          <p:cNvSpPr txBox="1"/>
          <p:nvPr/>
        </p:nvSpPr>
        <p:spPr>
          <a:xfrm>
            <a:off x="6657529" y="4700392"/>
            <a:ext cx="1121487" cy="307777"/>
          </a:xfrm>
          <a:prstGeom prst="rect">
            <a:avLst/>
          </a:prstGeom>
          <a:noFill/>
        </p:spPr>
        <p:txBody>
          <a:bodyPr wrap="square" rtlCol="0">
            <a:spAutoFit/>
          </a:bodyPr>
          <a:lstStyle/>
          <a:p>
            <a:r>
              <a:rPr lang="nb-NO" sz="1400" dirty="0">
                <a:latin typeface="Courier New" panose="02070309020205020404" pitchFamily="49" charset="0"/>
                <a:cs typeface="Courier New" panose="02070309020205020404" pitchFamily="49" charset="0"/>
              </a:rPr>
              <a:t>idwt()</a:t>
            </a:r>
            <a:endParaRPr lang="en-GB" sz="1400" dirty="0">
              <a:latin typeface="Courier New" panose="02070309020205020404" pitchFamily="49" charset="0"/>
              <a:cs typeface="Courier New" panose="02070309020205020404" pitchFamily="49" charset="0"/>
            </a:endParaRPr>
          </a:p>
        </p:txBody>
      </p:sp>
      <p:sp>
        <p:nvSpPr>
          <p:cNvPr id="47" name="TextBox 46">
            <a:extLst>
              <a:ext uri="{FF2B5EF4-FFF2-40B4-BE49-F238E27FC236}">
                <a16:creationId xmlns:a16="http://schemas.microsoft.com/office/drawing/2014/main" id="{EE293804-931B-42BE-A6AE-2B4C2C626307}"/>
              </a:ext>
            </a:extLst>
          </p:cNvPr>
          <p:cNvSpPr txBox="1"/>
          <p:nvPr/>
        </p:nvSpPr>
        <p:spPr>
          <a:xfrm>
            <a:off x="6806514" y="3394228"/>
            <a:ext cx="3087339" cy="307777"/>
          </a:xfrm>
          <a:prstGeom prst="rect">
            <a:avLst/>
          </a:prstGeom>
          <a:noFill/>
        </p:spPr>
        <p:txBody>
          <a:bodyPr wrap="square" rtlCol="0">
            <a:spAutoFit/>
          </a:bodyPr>
          <a:lstStyle/>
          <a:p>
            <a:r>
              <a:rPr lang="nb-NO" sz="1400" dirty="0">
                <a:latin typeface="Courier New" panose="02070309020205020404" pitchFamily="49" charset="0"/>
                <a:cs typeface="Courier New" panose="02070309020205020404" pitchFamily="49" charset="0"/>
              </a:rPr>
              <a:t>cA,cD 		idwt()</a:t>
            </a:r>
            <a:endParaRPr lang="en-GB" sz="1400" dirty="0">
              <a:latin typeface="Courier New" panose="02070309020205020404" pitchFamily="49" charset="0"/>
              <a:cs typeface="Courier New" panose="02070309020205020404" pitchFamily="49" charset="0"/>
            </a:endParaRPr>
          </a:p>
        </p:txBody>
      </p:sp>
      <p:cxnSp>
        <p:nvCxnSpPr>
          <p:cNvPr id="49" name="Straight Arrow Connector 48">
            <a:extLst>
              <a:ext uri="{FF2B5EF4-FFF2-40B4-BE49-F238E27FC236}">
                <a16:creationId xmlns:a16="http://schemas.microsoft.com/office/drawing/2014/main" id="{D5ECAF0A-2D3C-40A6-9B3C-784917608F79}"/>
              </a:ext>
            </a:extLst>
          </p:cNvPr>
          <p:cNvCxnSpPr>
            <a:cxnSpLocks/>
            <a:endCxn id="42" idx="1"/>
          </p:cNvCxnSpPr>
          <p:nvPr/>
        </p:nvCxnSpPr>
        <p:spPr>
          <a:xfrm flipV="1">
            <a:off x="3615804" y="3669033"/>
            <a:ext cx="6122469" cy="21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CB7C390C-2A2A-49F5-A44C-500C7ADA7129}"/>
              </a:ext>
            </a:extLst>
          </p:cNvPr>
          <p:cNvPicPr>
            <a:picLocks noChangeAspect="1"/>
          </p:cNvPicPr>
          <p:nvPr/>
        </p:nvPicPr>
        <p:blipFill>
          <a:blip r:embed="rId9"/>
          <a:stretch>
            <a:fillRect/>
          </a:stretch>
        </p:blipFill>
        <p:spPr>
          <a:xfrm>
            <a:off x="7185559" y="1432044"/>
            <a:ext cx="2520000" cy="1894884"/>
          </a:xfrm>
          <a:prstGeom prst="rect">
            <a:avLst/>
          </a:prstGeom>
        </p:spPr>
      </p:pic>
      <p:pic>
        <p:nvPicPr>
          <p:cNvPr id="58" name="Picture 57">
            <a:extLst>
              <a:ext uri="{FF2B5EF4-FFF2-40B4-BE49-F238E27FC236}">
                <a16:creationId xmlns:a16="http://schemas.microsoft.com/office/drawing/2014/main" id="{0EA8CAEE-CF6C-4AF4-A0D4-BA4F5BE1DE3E}"/>
              </a:ext>
            </a:extLst>
          </p:cNvPr>
          <p:cNvPicPr>
            <a:picLocks noChangeAspect="1"/>
          </p:cNvPicPr>
          <p:nvPr/>
        </p:nvPicPr>
        <p:blipFill>
          <a:blip r:embed="rId10"/>
          <a:stretch>
            <a:fillRect/>
          </a:stretch>
        </p:blipFill>
        <p:spPr>
          <a:xfrm>
            <a:off x="7215426" y="4042687"/>
            <a:ext cx="2520000" cy="1894884"/>
          </a:xfrm>
          <a:prstGeom prst="rect">
            <a:avLst/>
          </a:prstGeom>
        </p:spPr>
      </p:pic>
      <p:sp>
        <p:nvSpPr>
          <p:cNvPr id="60" name="Content Placeholder 2">
            <a:extLst>
              <a:ext uri="{FF2B5EF4-FFF2-40B4-BE49-F238E27FC236}">
                <a16:creationId xmlns:a16="http://schemas.microsoft.com/office/drawing/2014/main" id="{A3D5D353-0F2C-49BF-AE5A-C2FEEF39D5ED}"/>
              </a:ext>
            </a:extLst>
          </p:cNvPr>
          <p:cNvSpPr txBox="1">
            <a:spLocks/>
          </p:cNvSpPr>
          <p:nvPr/>
        </p:nvSpPr>
        <p:spPr>
          <a:xfrm>
            <a:off x="529314" y="1968485"/>
            <a:ext cx="2108960" cy="75310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Voltage – Time (Samples)</a:t>
            </a:r>
          </a:p>
          <a:p>
            <a:endParaRPr lang="en-US" dirty="0"/>
          </a:p>
        </p:txBody>
      </p:sp>
    </p:spTree>
    <p:extLst>
      <p:ext uri="{BB962C8B-B14F-4D97-AF65-F5344CB8AC3E}">
        <p14:creationId xmlns:p14="http://schemas.microsoft.com/office/powerpoint/2010/main" val="23308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8E1A-0E67-4613-BC08-E72290B37DE4}"/>
              </a:ext>
            </a:extLst>
          </p:cNvPr>
          <p:cNvSpPr>
            <a:spLocks noGrp="1"/>
          </p:cNvSpPr>
          <p:nvPr>
            <p:ph type="title"/>
          </p:nvPr>
        </p:nvSpPr>
        <p:spPr/>
        <p:txBody>
          <a:bodyPr/>
          <a:lstStyle/>
          <a:p>
            <a:r>
              <a:rPr lang="en-US" dirty="0"/>
              <a:t>Sorting</a:t>
            </a:r>
            <a:endParaRPr lang="en-GB" dirty="0"/>
          </a:p>
        </p:txBody>
      </p:sp>
      <p:sp>
        <p:nvSpPr>
          <p:cNvPr id="3" name="Content Placeholder 2">
            <a:extLst>
              <a:ext uri="{FF2B5EF4-FFF2-40B4-BE49-F238E27FC236}">
                <a16:creationId xmlns:a16="http://schemas.microsoft.com/office/drawing/2014/main" id="{D8DFC8E2-DB5C-4772-84EE-B4E53D80A754}"/>
              </a:ext>
            </a:extLst>
          </p:cNvPr>
          <p:cNvSpPr>
            <a:spLocks noGrp="1"/>
          </p:cNvSpPr>
          <p:nvPr>
            <p:ph idx="1"/>
          </p:nvPr>
        </p:nvSpPr>
        <p:spPr/>
        <p:txBody>
          <a:bodyPr>
            <a:normAutofit/>
          </a:bodyPr>
          <a:lstStyle/>
          <a:p>
            <a:r>
              <a:rPr lang="en-US" dirty="0"/>
              <a:t>Classification Problem</a:t>
            </a:r>
          </a:p>
          <a:p>
            <a:r>
              <a:rPr lang="en-US" dirty="0"/>
              <a:t>Features you can use</a:t>
            </a:r>
          </a:p>
          <a:p>
            <a:pPr lvl="1"/>
            <a:r>
              <a:rPr lang="en-US" dirty="0"/>
              <a:t>Waveform Properties</a:t>
            </a:r>
          </a:p>
          <a:p>
            <a:pPr lvl="2"/>
            <a:r>
              <a:rPr lang="en-US" dirty="0"/>
              <a:t>Amplitude (e.g. Peak, Trough, Crest-Trough), Rise Slope, Fall Slope, Width, Energy/Power/RMS …</a:t>
            </a:r>
          </a:p>
          <a:p>
            <a:pPr lvl="1"/>
            <a:r>
              <a:rPr lang="en-US" dirty="0"/>
              <a:t>Shape</a:t>
            </a:r>
          </a:p>
          <a:p>
            <a:pPr lvl="2"/>
            <a:r>
              <a:rPr lang="en-US" dirty="0"/>
              <a:t>Template Matching</a:t>
            </a:r>
          </a:p>
          <a:p>
            <a:pPr lvl="2"/>
            <a:r>
              <a:rPr lang="en-US" dirty="0"/>
              <a:t>PCA</a:t>
            </a:r>
          </a:p>
          <a:p>
            <a:pPr lvl="2"/>
            <a:r>
              <a:rPr lang="en-US" dirty="0"/>
              <a:t>Discrete Wavelet Transform</a:t>
            </a:r>
          </a:p>
          <a:p>
            <a:r>
              <a:rPr lang="en-US" dirty="0"/>
              <a:t>Biological Boundary Conditions</a:t>
            </a:r>
          </a:p>
          <a:p>
            <a:pPr lvl="1"/>
            <a:r>
              <a:rPr lang="en-US" dirty="0"/>
              <a:t>E.g. </a:t>
            </a:r>
            <a:r>
              <a:rPr lang="en-US" dirty="0" err="1"/>
              <a:t>Interspike</a:t>
            </a:r>
            <a:r>
              <a:rPr lang="en-US" dirty="0"/>
              <a:t> interval (Refractory Period)</a:t>
            </a:r>
          </a:p>
          <a:p>
            <a:pPr lvl="1"/>
            <a:endParaRPr lang="en-US" dirty="0"/>
          </a:p>
          <a:p>
            <a:pPr lvl="2"/>
            <a:endParaRPr lang="en-US" dirty="0"/>
          </a:p>
          <a:p>
            <a:pPr marL="914400" lvl="2" indent="0">
              <a:buNone/>
            </a:pPr>
            <a:endParaRPr lang="en-GB" dirty="0"/>
          </a:p>
        </p:txBody>
      </p:sp>
      <p:sp>
        <p:nvSpPr>
          <p:cNvPr id="4" name="Date Placeholder 3">
            <a:extLst>
              <a:ext uri="{FF2B5EF4-FFF2-40B4-BE49-F238E27FC236}">
                <a16:creationId xmlns:a16="http://schemas.microsoft.com/office/drawing/2014/main" id="{8E0636F7-6EF4-469A-9478-028002EC52A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BDF01EFB-0965-4675-98B7-57DB14469596}"/>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757C117D-1591-48BA-9464-D25FD5E592F1}"/>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63201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CF98-88F0-41F2-A661-640B4CB6D2D3}"/>
              </a:ext>
            </a:extLst>
          </p:cNvPr>
          <p:cNvSpPr>
            <a:spLocks noGrp="1"/>
          </p:cNvSpPr>
          <p:nvPr>
            <p:ph type="ctrTitle"/>
          </p:nvPr>
        </p:nvSpPr>
        <p:spPr/>
        <p:txBody>
          <a:bodyPr/>
          <a:lstStyle/>
          <a:p>
            <a:r>
              <a:rPr lang="en-US" dirty="0"/>
              <a:t>Review of Spike Sorting</a:t>
            </a:r>
            <a:endParaRPr lang="en-GB" dirty="0"/>
          </a:p>
        </p:txBody>
      </p:sp>
      <p:sp>
        <p:nvSpPr>
          <p:cNvPr id="3" name="Subtitle 2">
            <a:extLst>
              <a:ext uri="{FF2B5EF4-FFF2-40B4-BE49-F238E27FC236}">
                <a16:creationId xmlns:a16="http://schemas.microsoft.com/office/drawing/2014/main" id="{88C4BC5F-F615-4550-847C-5D5BC47C74A5}"/>
              </a:ext>
            </a:extLst>
          </p:cNvPr>
          <p:cNvSpPr>
            <a:spLocks noGrp="1"/>
          </p:cNvSpPr>
          <p:nvPr>
            <p:ph type="subTitle" idx="1"/>
          </p:nvPr>
        </p:nvSpPr>
        <p:spPr/>
        <p:txBody>
          <a:bodyPr/>
          <a:lstStyle/>
          <a:p>
            <a:r>
              <a:rPr lang="en-US" dirty="0"/>
              <a:t>15 mins</a:t>
            </a:r>
            <a:endParaRPr lang="en-GB" dirty="0"/>
          </a:p>
        </p:txBody>
      </p:sp>
      <p:sp>
        <p:nvSpPr>
          <p:cNvPr id="4" name="Date Placeholder 3">
            <a:extLst>
              <a:ext uri="{FF2B5EF4-FFF2-40B4-BE49-F238E27FC236}">
                <a16:creationId xmlns:a16="http://schemas.microsoft.com/office/drawing/2014/main" id="{D0FC6022-C400-47C8-B719-575537451ED1}"/>
              </a:ext>
            </a:extLst>
          </p:cNvPr>
          <p:cNvSpPr>
            <a:spLocks noGrp="1"/>
          </p:cNvSpPr>
          <p:nvPr>
            <p:ph type="dt" sz="half" idx="10"/>
          </p:nvPr>
        </p:nvSpPr>
        <p:spPr/>
        <p:txBody>
          <a:bodyPr/>
          <a:lstStyle/>
          <a:p>
            <a:r>
              <a:rPr lang="en-US" dirty="0"/>
              <a:t>2018/10/24</a:t>
            </a:r>
          </a:p>
        </p:txBody>
      </p:sp>
      <p:sp>
        <p:nvSpPr>
          <p:cNvPr id="5" name="Footer Placeholder 4">
            <a:extLst>
              <a:ext uri="{FF2B5EF4-FFF2-40B4-BE49-F238E27FC236}">
                <a16:creationId xmlns:a16="http://schemas.microsoft.com/office/drawing/2014/main" id="{027832F5-AEB7-471A-8F4B-663DB0BB3B1A}"/>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63A7FEFC-C242-4DED-8FA9-211B3A9407D3}"/>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TextBox 6">
            <a:extLst>
              <a:ext uri="{FF2B5EF4-FFF2-40B4-BE49-F238E27FC236}">
                <a16:creationId xmlns:a16="http://schemas.microsoft.com/office/drawing/2014/main" id="{D979D7E7-F897-43A2-B499-35B6428F48A8}"/>
              </a:ext>
            </a:extLst>
          </p:cNvPr>
          <p:cNvSpPr txBox="1"/>
          <p:nvPr/>
        </p:nvSpPr>
        <p:spPr>
          <a:xfrm>
            <a:off x="0" y="6122565"/>
            <a:ext cx="12192000" cy="523220"/>
          </a:xfrm>
          <a:prstGeom prst="rect">
            <a:avLst/>
          </a:prstGeom>
          <a:noFill/>
        </p:spPr>
        <p:txBody>
          <a:bodyPr wrap="square" rtlCol="0">
            <a:spAutoFit/>
          </a:bodyPr>
          <a:lstStyle/>
          <a:p>
            <a:pPr algn="r"/>
            <a:r>
              <a:rPr lang="en-US" sz="1400" dirty="0"/>
              <a:t>Jai Bhagat and Caroline Moore-</a:t>
            </a:r>
            <a:r>
              <a:rPr lang="en-US" sz="1400" dirty="0" err="1"/>
              <a:t>Kochlacs</a:t>
            </a:r>
            <a:r>
              <a:rPr lang="en-US" sz="1400" dirty="0"/>
              <a:t>, MIT </a:t>
            </a:r>
            <a:r>
              <a:rPr lang="en-US" sz="1400" dirty="0">
                <a:hlinkClick r:id="rId2"/>
              </a:rPr>
              <a:t>Center for Brains, Minds and Machines (CBMM)</a:t>
            </a:r>
            <a:r>
              <a:rPr lang="en-US" sz="1400" dirty="0"/>
              <a:t> , </a:t>
            </a:r>
            <a:r>
              <a:rPr lang="en-US" sz="1400" dirty="0">
                <a:hlinkClick r:id="rId3"/>
              </a:rPr>
              <a:t>https://youtu.be/0eP8CCxAWLo</a:t>
            </a:r>
            <a:r>
              <a:rPr lang="en-US" sz="1400" dirty="0"/>
              <a:t> </a:t>
            </a:r>
          </a:p>
          <a:p>
            <a:endParaRPr lang="en-GB" sz="1400" dirty="0"/>
          </a:p>
        </p:txBody>
      </p:sp>
    </p:spTree>
    <p:extLst>
      <p:ext uri="{BB962C8B-B14F-4D97-AF65-F5344CB8AC3E}">
        <p14:creationId xmlns:p14="http://schemas.microsoft.com/office/powerpoint/2010/main" val="2946187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16D1-91A7-4C0A-8BCE-F95209033B87}"/>
              </a:ext>
            </a:extLst>
          </p:cNvPr>
          <p:cNvSpPr>
            <a:spLocks noGrp="1"/>
          </p:cNvSpPr>
          <p:nvPr>
            <p:ph type="title"/>
          </p:nvPr>
        </p:nvSpPr>
        <p:spPr/>
        <p:txBody>
          <a:bodyPr/>
          <a:lstStyle/>
          <a:p>
            <a:r>
              <a:rPr lang="en-US" dirty="0"/>
              <a:t>Clustering</a:t>
            </a:r>
            <a:endParaRPr lang="en-GB" dirty="0"/>
          </a:p>
        </p:txBody>
      </p:sp>
      <p:sp>
        <p:nvSpPr>
          <p:cNvPr id="3" name="Content Placeholder 2">
            <a:extLst>
              <a:ext uri="{FF2B5EF4-FFF2-40B4-BE49-F238E27FC236}">
                <a16:creationId xmlns:a16="http://schemas.microsoft.com/office/drawing/2014/main" id="{FC082EA2-70BC-4E44-91E8-C49B5D31629D}"/>
              </a:ext>
            </a:extLst>
          </p:cNvPr>
          <p:cNvSpPr>
            <a:spLocks noGrp="1"/>
          </p:cNvSpPr>
          <p:nvPr>
            <p:ph idx="1"/>
          </p:nvPr>
        </p:nvSpPr>
        <p:spPr/>
        <p:txBody>
          <a:bodyPr>
            <a:normAutofit fontScale="92500"/>
          </a:bodyPr>
          <a:lstStyle/>
          <a:p>
            <a:r>
              <a:rPr lang="en-US" dirty="0"/>
              <a:t>Putting extracted spikes (sorted data) into a minimal number of groups, that (ideally) represent individual neurons. </a:t>
            </a:r>
          </a:p>
          <a:p>
            <a:pPr lvl="1"/>
            <a:r>
              <a:rPr lang="en-US" dirty="0"/>
              <a:t>Sorting implementation typically means this happens to some degree while sorting</a:t>
            </a:r>
          </a:p>
          <a:p>
            <a:r>
              <a:rPr lang="en-US" dirty="0"/>
              <a:t>Manual</a:t>
            </a:r>
          </a:p>
          <a:p>
            <a:pPr lvl="1"/>
            <a:r>
              <a:rPr lang="en-US" dirty="0"/>
              <a:t>Manually Identify clusters in the Feature Space</a:t>
            </a:r>
          </a:p>
          <a:p>
            <a:r>
              <a:rPr lang="en-US" dirty="0"/>
              <a:t>Automatic</a:t>
            </a:r>
          </a:p>
          <a:p>
            <a:pPr lvl="1"/>
            <a:r>
              <a:rPr lang="en-US" dirty="0"/>
              <a:t>Algorithmically identify clusters in the Feature Space, e.g. k-means, Fuzzy C-Means</a:t>
            </a:r>
          </a:p>
          <a:p>
            <a:r>
              <a:rPr lang="en-US" dirty="0"/>
              <a:t>Combination</a:t>
            </a:r>
          </a:p>
          <a:p>
            <a:pPr lvl="1"/>
            <a:r>
              <a:rPr lang="en-US" dirty="0"/>
              <a:t>Algorithmically identification followed my user review of clustering – enabling ‘merging’ and ‘splitting’ of clusters</a:t>
            </a:r>
            <a:endParaRPr lang="en-GB" dirty="0"/>
          </a:p>
        </p:txBody>
      </p:sp>
      <p:sp>
        <p:nvSpPr>
          <p:cNvPr id="4" name="Date Placeholder 3">
            <a:extLst>
              <a:ext uri="{FF2B5EF4-FFF2-40B4-BE49-F238E27FC236}">
                <a16:creationId xmlns:a16="http://schemas.microsoft.com/office/drawing/2014/main" id="{74419F56-B2B2-4DB5-82E4-015EADC66001}"/>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4E5865C4-DC4A-4F45-A2F6-FD0FE2B9AC82}"/>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454FDEDD-86C8-4896-A7A1-6AF33D942C43}"/>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42011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11EBE-94FC-4991-9C55-3AD42E7F6757}"/>
              </a:ext>
            </a:extLst>
          </p:cNvPr>
          <p:cNvSpPr>
            <a:spLocks noGrp="1"/>
          </p:cNvSpPr>
          <p:nvPr>
            <p:ph type="title"/>
          </p:nvPr>
        </p:nvSpPr>
        <p:spPr/>
        <p:txBody>
          <a:bodyPr/>
          <a:lstStyle/>
          <a:p>
            <a:r>
              <a:rPr lang="en-US" dirty="0"/>
              <a:t>Where Automatic Clustering can Fail</a:t>
            </a:r>
            <a:endParaRPr lang="en-GB" dirty="0"/>
          </a:p>
        </p:txBody>
      </p:sp>
      <p:sp>
        <p:nvSpPr>
          <p:cNvPr id="3" name="Content Placeholder 2">
            <a:extLst>
              <a:ext uri="{FF2B5EF4-FFF2-40B4-BE49-F238E27FC236}">
                <a16:creationId xmlns:a16="http://schemas.microsoft.com/office/drawing/2014/main" id="{5C514EDA-C616-4C6C-B2CF-D518BE103CA4}"/>
              </a:ext>
            </a:extLst>
          </p:cNvPr>
          <p:cNvSpPr>
            <a:spLocks noGrp="1"/>
          </p:cNvSpPr>
          <p:nvPr>
            <p:ph idx="1"/>
          </p:nvPr>
        </p:nvSpPr>
        <p:spPr/>
        <p:txBody>
          <a:bodyPr/>
          <a:lstStyle/>
          <a:p>
            <a:r>
              <a:rPr lang="en-US" dirty="0"/>
              <a:t>Bursting Spikes</a:t>
            </a:r>
          </a:p>
          <a:p>
            <a:pPr lvl="1"/>
            <a:r>
              <a:rPr lang="en-US" dirty="0"/>
              <a:t>Spikes that come in quick succession and rapidly decrease with amplitude – they can merge with another neuron whose spike has a lower amplitude in general (or the noise cluster that is typically around 0,0 in Feature Space)</a:t>
            </a:r>
          </a:p>
          <a:p>
            <a:r>
              <a:rPr lang="en-US" dirty="0"/>
              <a:t>Electrode Drift</a:t>
            </a:r>
          </a:p>
          <a:p>
            <a:pPr lvl="1"/>
            <a:r>
              <a:rPr lang="en-US" dirty="0"/>
              <a:t>During the acquisition the signal starts getting weaker/stronger – the cluster will start spreading in feature space (same problem as above)</a:t>
            </a:r>
            <a:endParaRPr lang="en-GB" dirty="0"/>
          </a:p>
        </p:txBody>
      </p:sp>
      <p:sp>
        <p:nvSpPr>
          <p:cNvPr id="4" name="Date Placeholder 3">
            <a:extLst>
              <a:ext uri="{FF2B5EF4-FFF2-40B4-BE49-F238E27FC236}">
                <a16:creationId xmlns:a16="http://schemas.microsoft.com/office/drawing/2014/main" id="{AB2D634E-E6F3-41CE-B917-D32FCE15F94B}"/>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4278B842-7681-4AAB-8271-B14ADCC6A9DF}"/>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5683781A-428C-444C-9C99-45FE52226CE8}"/>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77245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4F82-523C-409F-9DE8-DDBCD5424E51}"/>
              </a:ext>
            </a:extLst>
          </p:cNvPr>
          <p:cNvSpPr>
            <a:spLocks noGrp="1"/>
          </p:cNvSpPr>
          <p:nvPr>
            <p:ph type="title"/>
          </p:nvPr>
        </p:nvSpPr>
        <p:spPr/>
        <p:txBody>
          <a:bodyPr>
            <a:normAutofit/>
          </a:bodyPr>
          <a:lstStyle/>
          <a:p>
            <a:r>
              <a:rPr lang="en-US" dirty="0"/>
              <a:t>Simultaneous spike events </a:t>
            </a:r>
            <a:br>
              <a:rPr lang="en-US" dirty="0"/>
            </a:br>
            <a:r>
              <a:rPr lang="en-US" dirty="0"/>
              <a:t>“Overlapping Spikes”</a:t>
            </a:r>
            <a:endParaRPr lang="en-GB" dirty="0"/>
          </a:p>
        </p:txBody>
      </p:sp>
      <p:sp>
        <p:nvSpPr>
          <p:cNvPr id="3" name="Content Placeholder 2">
            <a:extLst>
              <a:ext uri="{FF2B5EF4-FFF2-40B4-BE49-F238E27FC236}">
                <a16:creationId xmlns:a16="http://schemas.microsoft.com/office/drawing/2014/main" id="{BF8CF01C-E716-42DA-8FC2-36436AB19446}"/>
              </a:ext>
            </a:extLst>
          </p:cNvPr>
          <p:cNvSpPr>
            <a:spLocks noGrp="1"/>
          </p:cNvSpPr>
          <p:nvPr>
            <p:ph idx="1"/>
          </p:nvPr>
        </p:nvSpPr>
        <p:spPr/>
        <p:txBody>
          <a:bodyPr>
            <a:normAutofit fontScale="92500"/>
          </a:bodyPr>
          <a:lstStyle/>
          <a:p>
            <a:r>
              <a:rPr lang="en-US" dirty="0"/>
              <a:t>Multi-Unit-Activity (MUA) – two spikes from different neurons that are recorded at the same/similar time instance can be superposed</a:t>
            </a:r>
          </a:p>
          <a:p>
            <a:pPr lvl="1"/>
            <a:r>
              <a:rPr lang="en-US" dirty="0"/>
              <a:t>Would often be classified as a new cluster</a:t>
            </a:r>
          </a:p>
          <a:p>
            <a:pPr lvl="1"/>
            <a:r>
              <a:rPr lang="en-US" dirty="0"/>
              <a:t>Hence multiple recording sites</a:t>
            </a:r>
          </a:p>
          <a:p>
            <a:pPr lvl="1"/>
            <a:endParaRPr lang="en-US" dirty="0"/>
          </a:p>
          <a:p>
            <a:r>
              <a:rPr lang="en-US" dirty="0"/>
              <a:t>Some approaches can distinguish the two waveforms that can contribute to the ‘Overlapping Spike’</a:t>
            </a:r>
          </a:p>
          <a:p>
            <a:pPr lvl="1"/>
            <a:r>
              <a:rPr lang="en-US" dirty="0"/>
              <a:t>Preprint </a:t>
            </a:r>
            <a:r>
              <a:rPr lang="en-US" sz="2200" dirty="0"/>
              <a:t>[</a:t>
            </a:r>
            <a:r>
              <a:rPr lang="en-GB" sz="2200" b="1" dirty="0" err="1"/>
              <a:t>Kilosort</a:t>
            </a:r>
            <a:r>
              <a:rPr lang="en-GB" sz="2200" b="1" dirty="0"/>
              <a:t>: realtime spike-sorting for extracellular electrophysiology with hundreds of channels </a:t>
            </a:r>
            <a:r>
              <a:rPr lang="en-GB" sz="2200" dirty="0"/>
              <a:t>– </a:t>
            </a:r>
            <a:r>
              <a:rPr lang="en-GB" sz="2200" dirty="0" err="1"/>
              <a:t>Pachitariu</a:t>
            </a:r>
            <a:r>
              <a:rPr lang="en-GB" sz="2200" dirty="0"/>
              <a:t> et al. – </a:t>
            </a:r>
            <a:r>
              <a:rPr lang="en-GB" sz="2200" i="1" dirty="0" err="1"/>
              <a:t>bioRxiv</a:t>
            </a:r>
            <a:r>
              <a:rPr lang="en-GB" sz="2200" dirty="0"/>
              <a:t> dx.doi.org/10.1101/061481</a:t>
            </a:r>
            <a:r>
              <a:rPr lang="en-US" sz="2200" dirty="0"/>
              <a:t> </a:t>
            </a:r>
            <a:r>
              <a:rPr lang="en-GB" sz="2200" dirty="0"/>
              <a:t>(2016). </a:t>
            </a:r>
            <a:r>
              <a:rPr lang="en-US" sz="2200" dirty="0"/>
              <a:t>]</a:t>
            </a:r>
          </a:p>
          <a:p>
            <a:pPr lvl="1"/>
            <a:r>
              <a:rPr lang="en-US" dirty="0"/>
              <a:t>Actual Paper </a:t>
            </a:r>
            <a:r>
              <a:rPr lang="en-US" sz="2200" dirty="0"/>
              <a:t>[</a:t>
            </a:r>
            <a:r>
              <a:rPr lang="en-GB" sz="2200" b="1" dirty="0"/>
              <a:t>Fast and accurate spike sorting of high-channel count probes with </a:t>
            </a:r>
            <a:r>
              <a:rPr lang="en-GB" sz="2200" b="1" dirty="0" err="1"/>
              <a:t>Kilosort</a:t>
            </a:r>
            <a:r>
              <a:rPr lang="en-GB" sz="2200" dirty="0"/>
              <a:t> – </a:t>
            </a:r>
            <a:r>
              <a:rPr lang="en-GB" sz="2200" dirty="0" err="1"/>
              <a:t>Pachitariu</a:t>
            </a:r>
            <a:r>
              <a:rPr lang="en-GB" sz="2200" dirty="0"/>
              <a:t> et al. – </a:t>
            </a:r>
            <a:r>
              <a:rPr lang="en-GB" sz="2200" i="1" dirty="0"/>
              <a:t>Advances In Neural Information Processing Systems</a:t>
            </a:r>
            <a:r>
              <a:rPr lang="en-GB" sz="2200" dirty="0"/>
              <a:t>. 4448-4456</a:t>
            </a:r>
            <a:r>
              <a:rPr lang="en-US" sz="2200" dirty="0"/>
              <a:t>]</a:t>
            </a:r>
            <a:endParaRPr lang="en-GB" dirty="0"/>
          </a:p>
        </p:txBody>
      </p:sp>
      <p:sp>
        <p:nvSpPr>
          <p:cNvPr id="4" name="Date Placeholder 3">
            <a:extLst>
              <a:ext uri="{FF2B5EF4-FFF2-40B4-BE49-F238E27FC236}">
                <a16:creationId xmlns:a16="http://schemas.microsoft.com/office/drawing/2014/main" id="{FF9334C0-B675-44A8-A5C5-79B9928F7A5E}"/>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E4C1E58E-AA0F-4897-8E1B-67A06B25441E}"/>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5D0A674B-718C-4B28-A705-E4220C0ACB6A}"/>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964297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4F82-523C-409F-9DE8-DDBCD5424E51}"/>
              </a:ext>
            </a:extLst>
          </p:cNvPr>
          <p:cNvSpPr>
            <a:spLocks noGrp="1"/>
          </p:cNvSpPr>
          <p:nvPr>
            <p:ph type="title"/>
          </p:nvPr>
        </p:nvSpPr>
        <p:spPr/>
        <p:txBody>
          <a:bodyPr>
            <a:normAutofit/>
          </a:bodyPr>
          <a:lstStyle/>
          <a:p>
            <a:r>
              <a:rPr lang="en-US" dirty="0"/>
              <a:t>Simultaneous spike events </a:t>
            </a:r>
            <a:br>
              <a:rPr lang="en-US" dirty="0"/>
            </a:br>
            <a:r>
              <a:rPr lang="en-US" dirty="0"/>
              <a:t>“Overlapping Spikes”</a:t>
            </a:r>
            <a:endParaRPr lang="en-GB" dirty="0"/>
          </a:p>
        </p:txBody>
      </p:sp>
      <p:sp>
        <p:nvSpPr>
          <p:cNvPr id="3" name="Content Placeholder 2">
            <a:extLst>
              <a:ext uri="{FF2B5EF4-FFF2-40B4-BE49-F238E27FC236}">
                <a16:creationId xmlns:a16="http://schemas.microsoft.com/office/drawing/2014/main" id="{BF8CF01C-E716-42DA-8FC2-36436AB19446}"/>
              </a:ext>
            </a:extLst>
          </p:cNvPr>
          <p:cNvSpPr>
            <a:spLocks noGrp="1"/>
          </p:cNvSpPr>
          <p:nvPr>
            <p:ph idx="1"/>
          </p:nvPr>
        </p:nvSpPr>
        <p:spPr>
          <a:xfrm>
            <a:off x="838200" y="1825625"/>
            <a:ext cx="4114800" cy="4351338"/>
          </a:xfrm>
        </p:spPr>
        <p:txBody>
          <a:bodyPr>
            <a:normAutofit/>
          </a:bodyPr>
          <a:lstStyle/>
          <a:p>
            <a:r>
              <a:rPr lang="en-US" b="1" dirty="0"/>
              <a:t>Spike sorting: the overlapping spikes challenge </a:t>
            </a:r>
            <a:r>
              <a:rPr lang="en-US" dirty="0"/>
              <a:t>– Inga Sauer et al. – </a:t>
            </a:r>
            <a:r>
              <a:rPr lang="en-US" i="1" dirty="0"/>
              <a:t>Current Directions in Biomedical Engineering</a:t>
            </a:r>
            <a:r>
              <a:rPr lang="en-US" dirty="0"/>
              <a:t>; 1:42–45 (2015)</a:t>
            </a:r>
          </a:p>
          <a:p>
            <a:endParaRPr lang="en-US" dirty="0"/>
          </a:p>
          <a:p>
            <a:pPr lvl="1"/>
            <a:endParaRPr lang="en-US" dirty="0"/>
          </a:p>
        </p:txBody>
      </p:sp>
      <p:sp>
        <p:nvSpPr>
          <p:cNvPr id="4" name="Date Placeholder 3">
            <a:extLst>
              <a:ext uri="{FF2B5EF4-FFF2-40B4-BE49-F238E27FC236}">
                <a16:creationId xmlns:a16="http://schemas.microsoft.com/office/drawing/2014/main" id="{FF9334C0-B675-44A8-A5C5-79B9928F7A5E}"/>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E4C1E58E-AA0F-4897-8E1B-67A06B25441E}"/>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5D0A674B-718C-4B28-A705-E4220C0ACB6A}"/>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Picture 6">
            <a:extLst>
              <a:ext uri="{FF2B5EF4-FFF2-40B4-BE49-F238E27FC236}">
                <a16:creationId xmlns:a16="http://schemas.microsoft.com/office/drawing/2014/main" id="{50B0E0E6-567E-403E-9E85-12AC47FE398B}"/>
              </a:ext>
            </a:extLst>
          </p:cNvPr>
          <p:cNvPicPr>
            <a:picLocks noChangeAspect="1"/>
          </p:cNvPicPr>
          <p:nvPr/>
        </p:nvPicPr>
        <p:blipFill>
          <a:blip r:embed="rId2"/>
          <a:stretch>
            <a:fillRect/>
          </a:stretch>
        </p:blipFill>
        <p:spPr>
          <a:xfrm>
            <a:off x="5613860" y="1825625"/>
            <a:ext cx="5410375" cy="4145781"/>
          </a:xfrm>
          <a:prstGeom prst="rect">
            <a:avLst/>
          </a:prstGeom>
        </p:spPr>
      </p:pic>
    </p:spTree>
    <p:extLst>
      <p:ext uri="{BB962C8B-B14F-4D97-AF65-F5344CB8AC3E}">
        <p14:creationId xmlns:p14="http://schemas.microsoft.com/office/powerpoint/2010/main" val="3947762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B33E-A99F-4440-8BA7-370A6E832DA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8238D70-8552-4FF4-AB45-AF44AF994D60}"/>
              </a:ext>
            </a:extLst>
          </p:cNvPr>
          <p:cNvSpPr>
            <a:spLocks noGrp="1"/>
          </p:cNvSpPr>
          <p:nvPr>
            <p:ph idx="1"/>
          </p:nvPr>
        </p:nvSpPr>
        <p:spPr>
          <a:xfrm>
            <a:off x="838200" y="1825625"/>
            <a:ext cx="3200400" cy="4351338"/>
          </a:xfrm>
        </p:spPr>
        <p:txBody>
          <a:bodyPr/>
          <a:lstStyle/>
          <a:p>
            <a:r>
              <a:rPr lang="en-US" b="1" dirty="0"/>
              <a:t>Sorting Overlapping Spike Waveforms from Electrode and Tetrode Recordings </a:t>
            </a:r>
            <a:r>
              <a:rPr lang="en-US" dirty="0"/>
              <a:t>– </a:t>
            </a:r>
            <a:r>
              <a:rPr lang="en-US" dirty="0" err="1"/>
              <a:t>Mokri</a:t>
            </a:r>
            <a:r>
              <a:rPr lang="en-US" dirty="0"/>
              <a:t> et al. - </a:t>
            </a:r>
            <a:r>
              <a:rPr lang="en-US" i="1" dirty="0"/>
              <a:t>Frontiers in </a:t>
            </a:r>
            <a:r>
              <a:rPr lang="en-US" i="1" dirty="0" err="1"/>
              <a:t>Neuroinformatics</a:t>
            </a:r>
            <a:r>
              <a:rPr lang="en-US" i="1" dirty="0"/>
              <a:t> </a:t>
            </a:r>
            <a:r>
              <a:rPr lang="en-US" dirty="0"/>
              <a:t>Vol. 11 (2017)</a:t>
            </a:r>
            <a:endParaRPr lang="en-GB" dirty="0"/>
          </a:p>
        </p:txBody>
      </p:sp>
      <p:sp>
        <p:nvSpPr>
          <p:cNvPr id="4" name="Date Placeholder 3">
            <a:extLst>
              <a:ext uri="{FF2B5EF4-FFF2-40B4-BE49-F238E27FC236}">
                <a16:creationId xmlns:a16="http://schemas.microsoft.com/office/drawing/2014/main" id="{660F3CF7-E8F2-4436-B4FA-53817C3A43CA}"/>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2AE32723-5231-47E3-8199-E746B498B18D}"/>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0CCEBD22-9399-4DFD-8697-E41D326B053A}"/>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1" name="Picture 10">
            <a:extLst>
              <a:ext uri="{FF2B5EF4-FFF2-40B4-BE49-F238E27FC236}">
                <a16:creationId xmlns:a16="http://schemas.microsoft.com/office/drawing/2014/main" id="{5CF43568-9B65-4682-9264-4B53A698F3D3}"/>
              </a:ext>
            </a:extLst>
          </p:cNvPr>
          <p:cNvPicPr>
            <a:picLocks noChangeAspect="1"/>
          </p:cNvPicPr>
          <p:nvPr/>
        </p:nvPicPr>
        <p:blipFill>
          <a:blip r:embed="rId3"/>
          <a:stretch>
            <a:fillRect/>
          </a:stretch>
        </p:blipFill>
        <p:spPr>
          <a:xfrm>
            <a:off x="4293522" y="556981"/>
            <a:ext cx="7060277" cy="5619982"/>
          </a:xfrm>
          <a:prstGeom prst="rect">
            <a:avLst/>
          </a:prstGeom>
        </p:spPr>
      </p:pic>
    </p:spTree>
    <p:extLst>
      <p:ext uri="{BB962C8B-B14F-4D97-AF65-F5344CB8AC3E}">
        <p14:creationId xmlns:p14="http://schemas.microsoft.com/office/powerpoint/2010/main" val="3411495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F5C1-030A-4BC0-86FF-1C3882DEDFCF}"/>
              </a:ext>
            </a:extLst>
          </p:cNvPr>
          <p:cNvSpPr>
            <a:spLocks noGrp="1"/>
          </p:cNvSpPr>
          <p:nvPr>
            <p:ph type="title"/>
          </p:nvPr>
        </p:nvSpPr>
        <p:spPr/>
        <p:txBody>
          <a:bodyPr/>
          <a:lstStyle/>
          <a:p>
            <a:r>
              <a:rPr lang="en-US" dirty="0"/>
              <a:t>Is any of this real?</a:t>
            </a:r>
            <a:endParaRPr lang="en-GB" dirty="0"/>
          </a:p>
        </p:txBody>
      </p:sp>
      <p:sp>
        <p:nvSpPr>
          <p:cNvPr id="3" name="Content Placeholder 2">
            <a:extLst>
              <a:ext uri="{FF2B5EF4-FFF2-40B4-BE49-F238E27FC236}">
                <a16:creationId xmlns:a16="http://schemas.microsoft.com/office/drawing/2014/main" id="{8C1CF4C4-FAE8-45BE-9798-4E2EC69B0178}"/>
              </a:ext>
            </a:extLst>
          </p:cNvPr>
          <p:cNvSpPr>
            <a:spLocks noGrp="1"/>
          </p:cNvSpPr>
          <p:nvPr>
            <p:ph idx="1"/>
          </p:nvPr>
        </p:nvSpPr>
        <p:spPr/>
        <p:txBody>
          <a:bodyPr/>
          <a:lstStyle/>
          <a:p>
            <a:r>
              <a:rPr lang="en-US" dirty="0"/>
              <a:t>How do we know these are actually neuronal spiking?</a:t>
            </a:r>
          </a:p>
          <a:p>
            <a:r>
              <a:rPr lang="en-US" dirty="0"/>
              <a:t>We have ‘Ground Truth Data’ where neurons have been individually patch clamped while extracellular recordings have been taken</a:t>
            </a:r>
          </a:p>
          <a:p>
            <a:r>
              <a:rPr lang="en-US" dirty="0"/>
              <a:t>Then you can associate spike events timings from both intracellular and the extracellular recordings to confirm that your cluster has true spikes</a:t>
            </a:r>
          </a:p>
        </p:txBody>
      </p:sp>
      <p:sp>
        <p:nvSpPr>
          <p:cNvPr id="4" name="Date Placeholder 3">
            <a:extLst>
              <a:ext uri="{FF2B5EF4-FFF2-40B4-BE49-F238E27FC236}">
                <a16:creationId xmlns:a16="http://schemas.microsoft.com/office/drawing/2014/main" id="{C36B8183-4459-4095-AB20-5F65EA69F247}"/>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06A7E47B-FB6B-42FB-AC01-FCD13D24AE9C}"/>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D79B657A-84A1-4F40-9B5C-8160D2F0ADB5}"/>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836704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2494-B992-4A54-9103-227D455C24D0}"/>
              </a:ext>
            </a:extLst>
          </p:cNvPr>
          <p:cNvSpPr>
            <a:spLocks noGrp="1"/>
          </p:cNvSpPr>
          <p:nvPr>
            <p:ph type="ctrTitle"/>
          </p:nvPr>
        </p:nvSpPr>
        <p:spPr/>
        <p:txBody>
          <a:bodyPr/>
          <a:lstStyle/>
          <a:p>
            <a:r>
              <a:rPr lang="en-US" dirty="0"/>
              <a:t>Spike Sorting Programs</a:t>
            </a:r>
            <a:endParaRPr lang="en-GB" dirty="0"/>
          </a:p>
        </p:txBody>
      </p:sp>
      <p:sp>
        <p:nvSpPr>
          <p:cNvPr id="3" name="Subtitle 2">
            <a:extLst>
              <a:ext uri="{FF2B5EF4-FFF2-40B4-BE49-F238E27FC236}">
                <a16:creationId xmlns:a16="http://schemas.microsoft.com/office/drawing/2014/main" id="{363B6B05-DC9D-4B81-891C-2430455753F6}"/>
              </a:ext>
            </a:extLst>
          </p:cNvPr>
          <p:cNvSpPr>
            <a:spLocks noGrp="1"/>
          </p:cNvSpPr>
          <p:nvPr>
            <p:ph type="subTitle" idx="1"/>
          </p:nvPr>
        </p:nvSpPr>
        <p:spPr/>
        <p:txBody>
          <a:bodyPr/>
          <a:lstStyle/>
          <a:p>
            <a:endParaRPr lang="en-GB"/>
          </a:p>
        </p:txBody>
      </p:sp>
      <p:sp>
        <p:nvSpPr>
          <p:cNvPr id="4" name="Date Placeholder 3">
            <a:extLst>
              <a:ext uri="{FF2B5EF4-FFF2-40B4-BE49-F238E27FC236}">
                <a16:creationId xmlns:a16="http://schemas.microsoft.com/office/drawing/2014/main" id="{61CE0A9B-24ED-45D0-B090-04CFF4C4C10A}"/>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A0B247B2-1BA3-4FB9-A93E-8C7B473995AE}"/>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931B6307-F2AB-40FF-A08D-37179B6736CE}"/>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448868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5D1B-9589-4220-BD24-44F73C329EE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C16CDDF-CBB7-43A6-9692-6CB27D85066B}"/>
              </a:ext>
            </a:extLst>
          </p:cNvPr>
          <p:cNvSpPr>
            <a:spLocks noGrp="1"/>
          </p:cNvSpPr>
          <p:nvPr>
            <p:ph idx="1"/>
          </p:nvPr>
        </p:nvSpPr>
        <p:spPr/>
        <p:txBody>
          <a:bodyPr>
            <a:normAutofit fontScale="92500" lnSpcReduction="10000"/>
          </a:bodyPr>
          <a:lstStyle/>
          <a:p>
            <a:r>
              <a:rPr lang="en-US" dirty="0" err="1"/>
              <a:t>MClust</a:t>
            </a:r>
            <a:endParaRPr lang="en-US" dirty="0"/>
          </a:p>
          <a:p>
            <a:pPr lvl="1"/>
            <a:r>
              <a:rPr lang="en-US" dirty="0" err="1"/>
              <a:t>Matlab</a:t>
            </a:r>
            <a:r>
              <a:rPr lang="en-US" dirty="0"/>
              <a:t>, allows you to see many feature spaces &amp; import sorting data from other programs</a:t>
            </a:r>
          </a:p>
          <a:p>
            <a:pPr lvl="1"/>
            <a:r>
              <a:rPr lang="en-US" dirty="0"/>
              <a:t>Manual</a:t>
            </a:r>
          </a:p>
          <a:p>
            <a:r>
              <a:rPr lang="en-US" dirty="0" err="1"/>
              <a:t>KlustaKwik</a:t>
            </a:r>
            <a:endParaRPr lang="en-US" dirty="0"/>
          </a:p>
          <a:p>
            <a:pPr lvl="1"/>
            <a:r>
              <a:rPr lang="en-US" dirty="0" err="1"/>
              <a:t>Depreceated</a:t>
            </a:r>
            <a:r>
              <a:rPr lang="en-US" dirty="0"/>
              <a:t>, automatic spike sorting, PCA</a:t>
            </a:r>
          </a:p>
          <a:p>
            <a:pPr lvl="1"/>
            <a:r>
              <a:rPr lang="en-US" dirty="0"/>
              <a:t>GUI for manual clustering</a:t>
            </a:r>
          </a:p>
          <a:p>
            <a:r>
              <a:rPr lang="en-US" dirty="0" err="1"/>
              <a:t>KiloSort</a:t>
            </a:r>
            <a:endParaRPr lang="en-US" dirty="0"/>
          </a:p>
          <a:p>
            <a:pPr lvl="1"/>
            <a:r>
              <a:rPr lang="en-US" dirty="0"/>
              <a:t>Made by creators of </a:t>
            </a:r>
            <a:r>
              <a:rPr lang="en-US" dirty="0" err="1"/>
              <a:t>KlustaKwik</a:t>
            </a:r>
            <a:r>
              <a:rPr lang="en-US" dirty="0"/>
              <a:t>, automatic, template matching</a:t>
            </a:r>
          </a:p>
          <a:p>
            <a:pPr lvl="2"/>
            <a:r>
              <a:rPr lang="en-US" dirty="0"/>
              <a:t>A single template will have a template waveform for each channel of your data</a:t>
            </a:r>
          </a:p>
          <a:p>
            <a:pPr lvl="1"/>
            <a:r>
              <a:rPr lang="en-US" dirty="0"/>
              <a:t>GUI for manual clustering</a:t>
            </a:r>
          </a:p>
          <a:p>
            <a:pPr lvl="1"/>
            <a:r>
              <a:rPr lang="en-US" dirty="0"/>
              <a:t>GPU capable, for much faster performance – 29 mins vs 10 days [128 channel]</a:t>
            </a:r>
          </a:p>
          <a:p>
            <a:pPr lvl="1"/>
            <a:endParaRPr lang="en-GB" dirty="0"/>
          </a:p>
        </p:txBody>
      </p:sp>
      <p:sp>
        <p:nvSpPr>
          <p:cNvPr id="4" name="Date Placeholder 3">
            <a:extLst>
              <a:ext uri="{FF2B5EF4-FFF2-40B4-BE49-F238E27FC236}">
                <a16:creationId xmlns:a16="http://schemas.microsoft.com/office/drawing/2014/main" id="{A31197BD-9AED-4072-93E9-AA45D3C4FCB4}"/>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099C47E9-DFE1-4F15-8607-9B00BA3FAFC2}"/>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556F6757-B13C-497C-B4FB-DA91B529E1EF}"/>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191708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CF98-88F0-41F2-A661-640B4CB6D2D3}"/>
              </a:ext>
            </a:extLst>
          </p:cNvPr>
          <p:cNvSpPr>
            <a:spLocks noGrp="1"/>
          </p:cNvSpPr>
          <p:nvPr>
            <p:ph type="ctrTitle"/>
          </p:nvPr>
        </p:nvSpPr>
        <p:spPr/>
        <p:txBody>
          <a:bodyPr/>
          <a:lstStyle/>
          <a:p>
            <a:r>
              <a:rPr lang="en-US" dirty="0"/>
              <a:t>HPC Workflow (with </a:t>
            </a:r>
            <a:r>
              <a:rPr lang="en-US" dirty="0" err="1"/>
              <a:t>KiloSort</a:t>
            </a:r>
            <a:r>
              <a:rPr lang="en-US" dirty="0"/>
              <a:t>)</a:t>
            </a:r>
            <a:endParaRPr lang="en-GB" dirty="0"/>
          </a:p>
        </p:txBody>
      </p:sp>
      <p:sp>
        <p:nvSpPr>
          <p:cNvPr id="3" name="Subtitle 2">
            <a:extLst>
              <a:ext uri="{FF2B5EF4-FFF2-40B4-BE49-F238E27FC236}">
                <a16:creationId xmlns:a16="http://schemas.microsoft.com/office/drawing/2014/main" id="{88C4BC5F-F615-4550-847C-5D5BC47C74A5}"/>
              </a:ext>
            </a:extLst>
          </p:cNvPr>
          <p:cNvSpPr>
            <a:spLocks noGrp="1"/>
          </p:cNvSpPr>
          <p:nvPr>
            <p:ph type="subTitle" idx="1"/>
          </p:nvPr>
        </p:nvSpPr>
        <p:spPr/>
        <p:txBody>
          <a:bodyPr/>
          <a:lstStyle/>
          <a:p>
            <a:r>
              <a:rPr lang="en-US" dirty="0"/>
              <a:t>10 mins</a:t>
            </a:r>
          </a:p>
          <a:p>
            <a:r>
              <a:rPr lang="en-US" dirty="0"/>
              <a:t>Demonstration 5-10mins</a:t>
            </a:r>
            <a:endParaRPr lang="en-GB" dirty="0"/>
          </a:p>
        </p:txBody>
      </p:sp>
      <p:sp>
        <p:nvSpPr>
          <p:cNvPr id="4" name="Date Placeholder 3">
            <a:extLst>
              <a:ext uri="{FF2B5EF4-FFF2-40B4-BE49-F238E27FC236}">
                <a16:creationId xmlns:a16="http://schemas.microsoft.com/office/drawing/2014/main" id="{D0FC6022-C400-47C8-B719-575537451ED1}"/>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027832F5-AEB7-471A-8F4B-663DB0BB3B1A}"/>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63A7FEFC-C242-4DED-8FA9-211B3A9407D3}"/>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77888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 Chart: Alternative Process 3">
            <a:extLst>
              <a:ext uri="{FF2B5EF4-FFF2-40B4-BE49-F238E27FC236}">
                <a16:creationId xmlns:a16="http://schemas.microsoft.com/office/drawing/2014/main" id="{7569428B-8E17-DD4E-8267-694DFB8648C0}"/>
              </a:ext>
            </a:extLst>
          </p:cNvPr>
          <p:cNvSpPr/>
          <p:nvPr/>
        </p:nvSpPr>
        <p:spPr>
          <a:xfrm>
            <a:off x="549869" y="2614466"/>
            <a:ext cx="1404654" cy="13794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Code to Run</a:t>
            </a:r>
          </a:p>
        </p:txBody>
      </p:sp>
      <p:sp>
        <p:nvSpPr>
          <p:cNvPr id="8" name="Flowchart: Decision 7">
            <a:extLst>
              <a:ext uri="{FF2B5EF4-FFF2-40B4-BE49-F238E27FC236}">
                <a16:creationId xmlns:a16="http://schemas.microsoft.com/office/drawing/2014/main" id="{E8DED435-5FBD-AF49-BC8D-91FAA9D16F2A}"/>
              </a:ext>
            </a:extLst>
          </p:cNvPr>
          <p:cNvSpPr/>
          <p:nvPr/>
        </p:nvSpPr>
        <p:spPr>
          <a:xfrm flipH="1">
            <a:off x="3799006" y="2657878"/>
            <a:ext cx="1404653" cy="133606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CPU or GPU</a:t>
            </a:r>
          </a:p>
        </p:txBody>
      </p:sp>
      <p:sp>
        <p:nvSpPr>
          <p:cNvPr id="10" name="Flow Chart: Alternative Process 9">
            <a:extLst>
              <a:ext uri="{FF2B5EF4-FFF2-40B4-BE49-F238E27FC236}">
                <a16:creationId xmlns:a16="http://schemas.microsoft.com/office/drawing/2014/main" id="{E648A2C8-B06E-F847-962A-FC392F423F2F}"/>
              </a:ext>
            </a:extLst>
          </p:cNvPr>
          <p:cNvSpPr/>
          <p:nvPr/>
        </p:nvSpPr>
        <p:spPr>
          <a:xfrm>
            <a:off x="2174439" y="2614466"/>
            <a:ext cx="1404654" cy="13794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Code to HPC Server </a:t>
            </a:r>
          </a:p>
        </p:txBody>
      </p:sp>
      <p:sp>
        <p:nvSpPr>
          <p:cNvPr id="12" name="Flow Chart: Alternative Process 11">
            <a:extLst>
              <a:ext uri="{FF2B5EF4-FFF2-40B4-BE49-F238E27FC236}">
                <a16:creationId xmlns:a16="http://schemas.microsoft.com/office/drawing/2014/main" id="{449B0987-FDD8-8F4D-A9F5-C8F074B622E3}"/>
              </a:ext>
            </a:extLst>
          </p:cNvPr>
          <p:cNvSpPr/>
          <p:nvPr/>
        </p:nvSpPr>
        <p:spPr>
          <a:xfrm>
            <a:off x="5293155" y="1278402"/>
            <a:ext cx="1404654" cy="13794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the CPU job script</a:t>
            </a:r>
          </a:p>
        </p:txBody>
      </p:sp>
      <p:sp>
        <p:nvSpPr>
          <p:cNvPr id="14" name="Flow Chart: Alternative Process 13">
            <a:extLst>
              <a:ext uri="{FF2B5EF4-FFF2-40B4-BE49-F238E27FC236}">
                <a16:creationId xmlns:a16="http://schemas.microsoft.com/office/drawing/2014/main" id="{53D82144-723B-2242-8DBA-5E31BF7E8BC4}"/>
              </a:ext>
            </a:extLst>
          </p:cNvPr>
          <p:cNvSpPr/>
          <p:nvPr/>
        </p:nvSpPr>
        <p:spPr>
          <a:xfrm>
            <a:off x="5293155" y="3993941"/>
            <a:ext cx="1404654" cy="13794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the GPU job script</a:t>
            </a:r>
          </a:p>
        </p:txBody>
      </p:sp>
      <p:sp>
        <p:nvSpPr>
          <p:cNvPr id="16" name="Flow Chart: Alternative Process 15">
            <a:extLst>
              <a:ext uri="{FF2B5EF4-FFF2-40B4-BE49-F238E27FC236}">
                <a16:creationId xmlns:a16="http://schemas.microsoft.com/office/drawing/2014/main" id="{2D95E15A-3BE8-B14A-B8C9-D78A1F6EE698}"/>
              </a:ext>
            </a:extLst>
          </p:cNvPr>
          <p:cNvSpPr/>
          <p:nvPr/>
        </p:nvSpPr>
        <p:spPr>
          <a:xfrm>
            <a:off x="8840670" y="2614465"/>
            <a:ext cx="1404654" cy="13794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Submit the job to the HPC queue </a:t>
            </a:r>
          </a:p>
        </p:txBody>
      </p:sp>
      <p:sp>
        <p:nvSpPr>
          <p:cNvPr id="18" name="Flow Chart: Alternative Process 17">
            <a:extLst>
              <a:ext uri="{FF2B5EF4-FFF2-40B4-BE49-F238E27FC236}">
                <a16:creationId xmlns:a16="http://schemas.microsoft.com/office/drawing/2014/main" id="{9A98951C-3CB1-1C4B-A33C-893DCB4D5FDF}"/>
              </a:ext>
            </a:extLst>
          </p:cNvPr>
          <p:cNvSpPr/>
          <p:nvPr/>
        </p:nvSpPr>
        <p:spPr>
          <a:xfrm>
            <a:off x="10465240" y="2614465"/>
            <a:ext cx="1404654" cy="13794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&amp; Download results</a:t>
            </a:r>
          </a:p>
        </p:txBody>
      </p:sp>
      <p:sp>
        <p:nvSpPr>
          <p:cNvPr id="11" name="Flow Chart: Alternative Process 3">
            <a:extLst>
              <a:ext uri="{FF2B5EF4-FFF2-40B4-BE49-F238E27FC236}">
                <a16:creationId xmlns:a16="http://schemas.microsoft.com/office/drawing/2014/main" id="{65069999-5073-4775-962A-AB8992EB8D99}"/>
              </a:ext>
            </a:extLst>
          </p:cNvPr>
          <p:cNvSpPr/>
          <p:nvPr/>
        </p:nvSpPr>
        <p:spPr>
          <a:xfrm>
            <a:off x="7216100" y="2614465"/>
            <a:ext cx="1404654" cy="13794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sure code is HPC compatible</a:t>
            </a:r>
          </a:p>
        </p:txBody>
      </p:sp>
      <p:sp>
        <p:nvSpPr>
          <p:cNvPr id="3" name="Date Placeholder 2">
            <a:extLst>
              <a:ext uri="{FF2B5EF4-FFF2-40B4-BE49-F238E27FC236}">
                <a16:creationId xmlns:a16="http://schemas.microsoft.com/office/drawing/2014/main" id="{71609BF4-FB7D-4CE6-A875-F62CD30B76FC}"/>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9671F7EC-5969-43D3-AFC2-3440AA5A38FD}"/>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7AE42830-976A-46E9-BBCF-10D29321A520}"/>
              </a:ext>
            </a:extLst>
          </p:cNvPr>
          <p:cNvSpPr>
            <a:spLocks noGrp="1"/>
          </p:cNvSpPr>
          <p:nvPr>
            <p:ph type="sldNum" sz="quarter" idx="12"/>
          </p:nvPr>
        </p:nvSpPr>
        <p:spPr/>
        <p:txBody>
          <a:bodyPr/>
          <a:lstStyle/>
          <a:p>
            <a:fld id="{D57F1E4F-1CFF-5643-939E-217C01CDF565}" type="slidenum">
              <a:rPr lang="en-US" smtClean="0"/>
              <a:pPr/>
              <a:t>29</a:t>
            </a:fld>
            <a:endParaRPr lang="en-US" dirty="0"/>
          </a:p>
        </p:txBody>
      </p:sp>
      <p:cxnSp>
        <p:nvCxnSpPr>
          <p:cNvPr id="22" name="Connector: Elbow 21">
            <a:extLst>
              <a:ext uri="{FF2B5EF4-FFF2-40B4-BE49-F238E27FC236}">
                <a16:creationId xmlns:a16="http://schemas.microsoft.com/office/drawing/2014/main" id="{10A35B19-13F2-4D9E-883E-581884D99C61}"/>
              </a:ext>
            </a:extLst>
          </p:cNvPr>
          <p:cNvCxnSpPr>
            <a:stCxn id="12" idx="3"/>
            <a:endCxn id="11" idx="1"/>
          </p:cNvCxnSpPr>
          <p:nvPr/>
        </p:nvCxnSpPr>
        <p:spPr>
          <a:xfrm>
            <a:off x="6697809" y="1968140"/>
            <a:ext cx="518291" cy="1336063"/>
          </a:xfrm>
          <a:prstGeom prst="bentConnector3">
            <a:avLst/>
          </a:prstGeom>
          <a:ln w="15875">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0BA66D8-4D29-4757-88D7-223B34317F84}"/>
              </a:ext>
            </a:extLst>
          </p:cNvPr>
          <p:cNvCxnSpPr>
            <a:stCxn id="14" idx="3"/>
            <a:endCxn id="11" idx="1"/>
          </p:cNvCxnSpPr>
          <p:nvPr/>
        </p:nvCxnSpPr>
        <p:spPr>
          <a:xfrm flipV="1">
            <a:off x="6697809" y="3304203"/>
            <a:ext cx="518291" cy="1379476"/>
          </a:xfrm>
          <a:prstGeom prst="bentConnector3">
            <a:avLst/>
          </a:prstGeom>
          <a:ln w="15875">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56A1746E-3EB9-4A58-9335-1973BBD2F4C0}"/>
              </a:ext>
            </a:extLst>
          </p:cNvPr>
          <p:cNvCxnSpPr>
            <a:stCxn id="4" idx="3"/>
            <a:endCxn id="10" idx="1"/>
          </p:cNvCxnSpPr>
          <p:nvPr/>
        </p:nvCxnSpPr>
        <p:spPr>
          <a:xfrm>
            <a:off x="1954523" y="3304204"/>
            <a:ext cx="219916" cy="12700"/>
          </a:xfrm>
          <a:prstGeom prst="bentConnector3">
            <a:avLst/>
          </a:prstGeom>
          <a:ln w="15875">
            <a:tailEnd type="triangl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F990B313-7E6C-4ED0-9D2B-E493F684C637}"/>
              </a:ext>
            </a:extLst>
          </p:cNvPr>
          <p:cNvCxnSpPr>
            <a:cxnSpLocks/>
            <a:stCxn id="10" idx="3"/>
            <a:endCxn id="8" idx="3"/>
          </p:cNvCxnSpPr>
          <p:nvPr/>
        </p:nvCxnSpPr>
        <p:spPr>
          <a:xfrm>
            <a:off x="3579093" y="3304204"/>
            <a:ext cx="219913" cy="21706"/>
          </a:xfrm>
          <a:prstGeom prst="bentConnector3">
            <a:avLst/>
          </a:prstGeom>
          <a:ln w="15875">
            <a:tailEnd type="triangl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C467D79-1B42-4B1A-82A4-A4EA652632E5}"/>
              </a:ext>
            </a:extLst>
          </p:cNvPr>
          <p:cNvCxnSpPr>
            <a:stCxn id="11" idx="3"/>
            <a:endCxn id="16" idx="1"/>
          </p:cNvCxnSpPr>
          <p:nvPr/>
        </p:nvCxnSpPr>
        <p:spPr>
          <a:xfrm>
            <a:off x="8620754" y="3304203"/>
            <a:ext cx="219916" cy="12700"/>
          </a:xfrm>
          <a:prstGeom prst="bentConnector3">
            <a:avLst/>
          </a:prstGeom>
          <a:ln w="15875">
            <a:tailEnd type="triangle"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BBDA0251-7A4E-4B28-9746-A2343DC4EDDD}"/>
              </a:ext>
            </a:extLst>
          </p:cNvPr>
          <p:cNvCxnSpPr>
            <a:stCxn id="16" idx="3"/>
            <a:endCxn id="18" idx="1"/>
          </p:cNvCxnSpPr>
          <p:nvPr/>
        </p:nvCxnSpPr>
        <p:spPr>
          <a:xfrm>
            <a:off x="10245324" y="3304203"/>
            <a:ext cx="219916" cy="12700"/>
          </a:xfrm>
          <a:prstGeom prst="bentConnector3">
            <a:avLst/>
          </a:prstGeom>
          <a:ln w="15875">
            <a:tailEnd type="triangl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8C34D7BF-030B-4404-9DB9-481F454D92B8}"/>
              </a:ext>
            </a:extLst>
          </p:cNvPr>
          <p:cNvGrpSpPr/>
          <p:nvPr/>
        </p:nvGrpSpPr>
        <p:grpSpPr>
          <a:xfrm>
            <a:off x="4490445" y="1664386"/>
            <a:ext cx="802709" cy="993493"/>
            <a:chOff x="4490445" y="1664386"/>
            <a:chExt cx="802709" cy="993493"/>
          </a:xfrm>
        </p:grpSpPr>
        <p:cxnSp>
          <p:nvCxnSpPr>
            <p:cNvPr id="15" name="Connector: Elbow 14">
              <a:extLst>
                <a:ext uri="{FF2B5EF4-FFF2-40B4-BE49-F238E27FC236}">
                  <a16:creationId xmlns:a16="http://schemas.microsoft.com/office/drawing/2014/main" id="{F82FD6DE-FA85-4F78-91D9-E617CF8C9032}"/>
                </a:ext>
              </a:extLst>
            </p:cNvPr>
            <p:cNvCxnSpPr>
              <a:cxnSpLocks/>
              <a:stCxn id="8" idx="0"/>
              <a:endCxn id="12" idx="1"/>
            </p:cNvCxnSpPr>
            <p:nvPr/>
          </p:nvCxnSpPr>
          <p:spPr>
            <a:xfrm rot="5400000" flipH="1" flipV="1">
              <a:off x="4552374" y="1917098"/>
              <a:ext cx="689738" cy="791823"/>
            </a:xfrm>
            <a:prstGeom prst="bentConnector2">
              <a:avLst/>
            </a:prstGeom>
            <a:ln w="15875">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F62CE7A-5A8A-4028-9815-71797F3CDEBC}"/>
                </a:ext>
              </a:extLst>
            </p:cNvPr>
            <p:cNvSpPr txBox="1"/>
            <p:nvPr/>
          </p:nvSpPr>
          <p:spPr>
            <a:xfrm>
              <a:off x="4490445" y="1664386"/>
              <a:ext cx="571908" cy="369332"/>
            </a:xfrm>
            <a:prstGeom prst="rect">
              <a:avLst/>
            </a:prstGeom>
            <a:noFill/>
          </p:spPr>
          <p:txBody>
            <a:bodyPr wrap="square" rtlCol="0">
              <a:spAutoFit/>
            </a:bodyPr>
            <a:lstStyle/>
            <a:p>
              <a:r>
                <a:rPr lang="en-US" dirty="0">
                  <a:solidFill>
                    <a:schemeClr val="accent1">
                      <a:lumMod val="50000"/>
                    </a:schemeClr>
                  </a:solidFill>
                </a:rPr>
                <a:t>CPU</a:t>
              </a:r>
              <a:endParaRPr lang="en-GB" dirty="0">
                <a:solidFill>
                  <a:schemeClr val="accent1">
                    <a:lumMod val="50000"/>
                  </a:schemeClr>
                </a:solidFill>
              </a:endParaRPr>
            </a:p>
          </p:txBody>
        </p:sp>
      </p:grpSp>
      <p:grpSp>
        <p:nvGrpSpPr>
          <p:cNvPr id="55" name="Group 54">
            <a:extLst>
              <a:ext uri="{FF2B5EF4-FFF2-40B4-BE49-F238E27FC236}">
                <a16:creationId xmlns:a16="http://schemas.microsoft.com/office/drawing/2014/main" id="{D69E9482-B55A-4457-8791-C3A55A798EC4}"/>
              </a:ext>
            </a:extLst>
          </p:cNvPr>
          <p:cNvGrpSpPr/>
          <p:nvPr/>
        </p:nvGrpSpPr>
        <p:grpSpPr>
          <a:xfrm>
            <a:off x="4490445" y="3993941"/>
            <a:ext cx="802709" cy="993492"/>
            <a:chOff x="4490445" y="3993941"/>
            <a:chExt cx="802709" cy="993492"/>
          </a:xfrm>
        </p:grpSpPr>
        <p:cxnSp>
          <p:nvCxnSpPr>
            <p:cNvPr id="20" name="Connector: Elbow 19">
              <a:extLst>
                <a:ext uri="{FF2B5EF4-FFF2-40B4-BE49-F238E27FC236}">
                  <a16:creationId xmlns:a16="http://schemas.microsoft.com/office/drawing/2014/main" id="{DE7B300F-BFBA-4ABD-B039-A639AD672ADA}"/>
                </a:ext>
              </a:extLst>
            </p:cNvPr>
            <p:cNvCxnSpPr>
              <a:cxnSpLocks/>
              <a:stCxn id="8" idx="2"/>
              <a:endCxn id="14" idx="1"/>
            </p:cNvCxnSpPr>
            <p:nvPr/>
          </p:nvCxnSpPr>
          <p:spPr>
            <a:xfrm rot="16200000" flipH="1">
              <a:off x="4552374" y="3942898"/>
              <a:ext cx="689738" cy="791823"/>
            </a:xfrm>
            <a:prstGeom prst="bentConnector2">
              <a:avLst/>
            </a:prstGeom>
            <a:ln w="15875">
              <a:tailEnd type="triangl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8836D32-5367-48D8-AE5F-F9E6A1F16600}"/>
                </a:ext>
              </a:extLst>
            </p:cNvPr>
            <p:cNvSpPr txBox="1"/>
            <p:nvPr/>
          </p:nvSpPr>
          <p:spPr>
            <a:xfrm>
              <a:off x="4490445" y="4618101"/>
              <a:ext cx="713214" cy="369332"/>
            </a:xfrm>
            <a:prstGeom prst="rect">
              <a:avLst/>
            </a:prstGeom>
            <a:noFill/>
          </p:spPr>
          <p:txBody>
            <a:bodyPr wrap="square" rtlCol="0">
              <a:spAutoFit/>
            </a:bodyPr>
            <a:lstStyle/>
            <a:p>
              <a:r>
                <a:rPr lang="en-US" dirty="0">
                  <a:solidFill>
                    <a:schemeClr val="accent1">
                      <a:lumMod val="50000"/>
                    </a:schemeClr>
                  </a:solidFill>
                </a:rPr>
                <a:t>GPU</a:t>
              </a:r>
              <a:endParaRPr lang="en-GB" dirty="0">
                <a:solidFill>
                  <a:schemeClr val="accent1">
                    <a:lumMod val="50000"/>
                  </a:schemeClr>
                </a:solidFill>
              </a:endParaRPr>
            </a:p>
          </p:txBody>
        </p:sp>
      </p:grpSp>
    </p:spTree>
    <p:extLst>
      <p:ext uri="{BB962C8B-B14F-4D97-AF65-F5344CB8AC3E}">
        <p14:creationId xmlns:p14="http://schemas.microsoft.com/office/powerpoint/2010/main" val="1690534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16834B-81D7-4CED-97C2-9F87825BDDF2}"/>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9080EF2E-3798-4F73-B40C-C138C9D9570B}"/>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8DC5B088-0837-4675-BE53-981F300FFB81}"/>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7" name="Cylinder 6">
            <a:extLst>
              <a:ext uri="{FF2B5EF4-FFF2-40B4-BE49-F238E27FC236}">
                <a16:creationId xmlns:a16="http://schemas.microsoft.com/office/drawing/2014/main" id="{D586B4AC-E2CB-4139-9954-00FF4EB2EA4B}"/>
              </a:ext>
            </a:extLst>
          </p:cNvPr>
          <p:cNvSpPr/>
          <p:nvPr/>
        </p:nvSpPr>
        <p:spPr>
          <a:xfrm rot="6923286">
            <a:off x="2195592" y="3570829"/>
            <a:ext cx="361736" cy="35079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ylinder 7">
            <a:extLst>
              <a:ext uri="{FF2B5EF4-FFF2-40B4-BE49-F238E27FC236}">
                <a16:creationId xmlns:a16="http://schemas.microsoft.com/office/drawing/2014/main" id="{17693D2E-E575-42B0-81B9-219B103913B6}"/>
              </a:ext>
            </a:extLst>
          </p:cNvPr>
          <p:cNvSpPr/>
          <p:nvPr/>
        </p:nvSpPr>
        <p:spPr>
          <a:xfrm rot="6923286">
            <a:off x="3653098" y="1016669"/>
            <a:ext cx="361313" cy="4514636"/>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 name="Cylinder 8">
            <a:extLst>
              <a:ext uri="{FF2B5EF4-FFF2-40B4-BE49-F238E27FC236}">
                <a16:creationId xmlns:a16="http://schemas.microsoft.com/office/drawing/2014/main" id="{D59B9909-4102-443F-AF63-A77279F24E32}"/>
              </a:ext>
            </a:extLst>
          </p:cNvPr>
          <p:cNvSpPr/>
          <p:nvPr/>
        </p:nvSpPr>
        <p:spPr>
          <a:xfrm rot="6923286">
            <a:off x="3285388" y="1795338"/>
            <a:ext cx="315337" cy="5401381"/>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80DFD43-08B3-4DAB-9DAA-07CEC2A49B23}"/>
              </a:ext>
            </a:extLst>
          </p:cNvPr>
          <p:cNvSpPr txBox="1"/>
          <p:nvPr/>
        </p:nvSpPr>
        <p:spPr>
          <a:xfrm>
            <a:off x="4038600" y="5876615"/>
            <a:ext cx="1686560" cy="369332"/>
          </a:xfrm>
          <a:prstGeom prst="rect">
            <a:avLst/>
          </a:prstGeom>
          <a:noFill/>
        </p:spPr>
        <p:txBody>
          <a:bodyPr wrap="square" rtlCol="0">
            <a:spAutoFit/>
          </a:bodyPr>
          <a:lstStyle/>
          <a:p>
            <a:r>
              <a:rPr lang="en-US" dirty="0"/>
              <a:t>Neuron 1</a:t>
            </a:r>
            <a:endParaRPr lang="en-GB" dirty="0"/>
          </a:p>
        </p:txBody>
      </p:sp>
      <p:sp>
        <p:nvSpPr>
          <p:cNvPr id="24" name="TextBox 23">
            <a:extLst>
              <a:ext uri="{FF2B5EF4-FFF2-40B4-BE49-F238E27FC236}">
                <a16:creationId xmlns:a16="http://schemas.microsoft.com/office/drawing/2014/main" id="{E8BB40BF-7738-4A9B-A28D-1394D92999D7}"/>
              </a:ext>
            </a:extLst>
          </p:cNvPr>
          <p:cNvSpPr txBox="1"/>
          <p:nvPr/>
        </p:nvSpPr>
        <p:spPr>
          <a:xfrm>
            <a:off x="5950527" y="5443990"/>
            <a:ext cx="1686560" cy="369332"/>
          </a:xfrm>
          <a:prstGeom prst="rect">
            <a:avLst/>
          </a:prstGeom>
          <a:noFill/>
        </p:spPr>
        <p:txBody>
          <a:bodyPr wrap="square" rtlCol="0">
            <a:spAutoFit/>
          </a:bodyPr>
          <a:lstStyle/>
          <a:p>
            <a:r>
              <a:rPr lang="en-US" dirty="0"/>
              <a:t>Neuron 2</a:t>
            </a:r>
            <a:endParaRPr lang="en-GB" dirty="0"/>
          </a:p>
        </p:txBody>
      </p:sp>
      <p:sp>
        <p:nvSpPr>
          <p:cNvPr id="25" name="TextBox 24">
            <a:extLst>
              <a:ext uri="{FF2B5EF4-FFF2-40B4-BE49-F238E27FC236}">
                <a16:creationId xmlns:a16="http://schemas.microsoft.com/office/drawing/2014/main" id="{27EDA26C-6B95-4CF0-8066-DD6718AF5D8C}"/>
              </a:ext>
            </a:extLst>
          </p:cNvPr>
          <p:cNvSpPr txBox="1"/>
          <p:nvPr/>
        </p:nvSpPr>
        <p:spPr>
          <a:xfrm>
            <a:off x="5950527" y="4035684"/>
            <a:ext cx="1686560" cy="369332"/>
          </a:xfrm>
          <a:prstGeom prst="rect">
            <a:avLst/>
          </a:prstGeom>
          <a:noFill/>
        </p:spPr>
        <p:txBody>
          <a:bodyPr wrap="square" rtlCol="0">
            <a:spAutoFit/>
          </a:bodyPr>
          <a:lstStyle/>
          <a:p>
            <a:r>
              <a:rPr lang="en-US" dirty="0"/>
              <a:t>Neuron 3</a:t>
            </a:r>
            <a:endParaRPr lang="en-GB" dirty="0"/>
          </a:p>
        </p:txBody>
      </p:sp>
    </p:spTree>
    <p:extLst>
      <p:ext uri="{BB962C8B-B14F-4D97-AF65-F5344CB8AC3E}">
        <p14:creationId xmlns:p14="http://schemas.microsoft.com/office/powerpoint/2010/main" val="1954736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CF98-88F0-41F2-A661-640B4CB6D2D3}"/>
              </a:ext>
            </a:extLst>
          </p:cNvPr>
          <p:cNvSpPr>
            <a:spLocks noGrp="1"/>
          </p:cNvSpPr>
          <p:nvPr>
            <p:ph type="ctrTitle"/>
          </p:nvPr>
        </p:nvSpPr>
        <p:spPr/>
        <p:txBody>
          <a:bodyPr/>
          <a:lstStyle/>
          <a:p>
            <a:r>
              <a:rPr lang="en-US" dirty="0"/>
              <a:t>File </a:t>
            </a:r>
            <a:r>
              <a:rPr lang="en-GB" dirty="0"/>
              <a:t>Organisation</a:t>
            </a:r>
          </a:p>
        </p:txBody>
      </p:sp>
      <p:sp>
        <p:nvSpPr>
          <p:cNvPr id="3" name="Subtitle 2">
            <a:extLst>
              <a:ext uri="{FF2B5EF4-FFF2-40B4-BE49-F238E27FC236}">
                <a16:creationId xmlns:a16="http://schemas.microsoft.com/office/drawing/2014/main" id="{88C4BC5F-F615-4550-847C-5D5BC47C74A5}"/>
              </a:ext>
            </a:extLst>
          </p:cNvPr>
          <p:cNvSpPr>
            <a:spLocks noGrp="1"/>
          </p:cNvSpPr>
          <p:nvPr>
            <p:ph type="subTitle" idx="1"/>
          </p:nvPr>
        </p:nvSpPr>
        <p:spPr/>
        <p:txBody>
          <a:bodyPr/>
          <a:lstStyle/>
          <a:p>
            <a:endParaRPr lang="en-GB" dirty="0"/>
          </a:p>
        </p:txBody>
      </p:sp>
      <p:sp>
        <p:nvSpPr>
          <p:cNvPr id="4" name="Date Placeholder 3">
            <a:extLst>
              <a:ext uri="{FF2B5EF4-FFF2-40B4-BE49-F238E27FC236}">
                <a16:creationId xmlns:a16="http://schemas.microsoft.com/office/drawing/2014/main" id="{D0FC6022-C400-47C8-B719-575537451ED1}"/>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027832F5-AEB7-471A-8F4B-663DB0BB3B1A}"/>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63A7FEFC-C242-4DED-8FA9-211B3A9407D3}"/>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192066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D68A2B-D5AD-4DA1-B0E4-EC2300FDB3F3}"/>
              </a:ext>
            </a:extLst>
          </p:cNvPr>
          <p:cNvSpPr>
            <a:spLocks noGrp="1"/>
          </p:cNvSpPr>
          <p:nvPr>
            <p:ph idx="1"/>
          </p:nvPr>
        </p:nvSpPr>
        <p:spPr>
          <a:xfrm>
            <a:off x="838200" y="365125"/>
            <a:ext cx="10515600" cy="5811838"/>
          </a:xfrm>
        </p:spPr>
        <p:txBody>
          <a:bodyPr/>
          <a:lstStyle/>
          <a:p>
            <a:endParaRPr lang="en-GB" dirty="0"/>
          </a:p>
        </p:txBody>
      </p:sp>
      <p:sp>
        <p:nvSpPr>
          <p:cNvPr id="4" name="Rectangle: Rounded Corners 3">
            <a:extLst>
              <a:ext uri="{FF2B5EF4-FFF2-40B4-BE49-F238E27FC236}">
                <a16:creationId xmlns:a16="http://schemas.microsoft.com/office/drawing/2014/main" id="{755029B2-319D-432A-A9F6-E7FB07639486}"/>
              </a:ext>
            </a:extLst>
          </p:cNvPr>
          <p:cNvSpPr/>
          <p:nvPr/>
        </p:nvSpPr>
        <p:spPr>
          <a:xfrm>
            <a:off x="856861" y="1455576"/>
            <a:ext cx="5555601" cy="1156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HPC Temporary Directory</a:t>
            </a:r>
            <a:endParaRPr lang="en-GB" dirty="0"/>
          </a:p>
        </p:txBody>
      </p:sp>
      <p:sp>
        <p:nvSpPr>
          <p:cNvPr id="5" name="Rectangle: Rounded Corners 4">
            <a:extLst>
              <a:ext uri="{FF2B5EF4-FFF2-40B4-BE49-F238E27FC236}">
                <a16:creationId xmlns:a16="http://schemas.microsoft.com/office/drawing/2014/main" id="{5FE145B8-9743-49C1-AEFE-EBB087BCA942}"/>
              </a:ext>
            </a:extLst>
          </p:cNvPr>
          <p:cNvSpPr/>
          <p:nvPr/>
        </p:nvSpPr>
        <p:spPr>
          <a:xfrm>
            <a:off x="856861" y="3956180"/>
            <a:ext cx="5555601" cy="1156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Root Directory</a:t>
            </a:r>
            <a:endParaRPr lang="en-GB" dirty="0"/>
          </a:p>
        </p:txBody>
      </p:sp>
      <p:sp>
        <p:nvSpPr>
          <p:cNvPr id="6" name="Rectangle: Rounded Corners 5">
            <a:extLst>
              <a:ext uri="{FF2B5EF4-FFF2-40B4-BE49-F238E27FC236}">
                <a16:creationId xmlns:a16="http://schemas.microsoft.com/office/drawing/2014/main" id="{12EBAFC9-0216-45E5-BF9E-1ACBBC130CFE}"/>
              </a:ext>
            </a:extLst>
          </p:cNvPr>
          <p:cNvSpPr/>
          <p:nvPr/>
        </p:nvSpPr>
        <p:spPr>
          <a:xfrm>
            <a:off x="5218143" y="3956180"/>
            <a:ext cx="1194319" cy="1156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Files &amp; Scripts</a:t>
            </a:r>
            <a:endParaRPr lang="en-GB" dirty="0"/>
          </a:p>
        </p:txBody>
      </p:sp>
      <p:sp>
        <p:nvSpPr>
          <p:cNvPr id="7" name="Rectangle: Rounded Corners 6">
            <a:extLst>
              <a:ext uri="{FF2B5EF4-FFF2-40B4-BE49-F238E27FC236}">
                <a16:creationId xmlns:a16="http://schemas.microsoft.com/office/drawing/2014/main" id="{F9A2D5B2-4F17-4C15-9FBE-BD3516F741AB}"/>
              </a:ext>
            </a:extLst>
          </p:cNvPr>
          <p:cNvSpPr/>
          <p:nvPr/>
        </p:nvSpPr>
        <p:spPr>
          <a:xfrm>
            <a:off x="5218143" y="1455576"/>
            <a:ext cx="1194319" cy="1156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Files &amp; Scripts</a:t>
            </a:r>
            <a:endParaRPr lang="en-GB" dirty="0"/>
          </a:p>
        </p:txBody>
      </p:sp>
      <p:sp>
        <p:nvSpPr>
          <p:cNvPr id="8" name="Arrow: Down 7">
            <a:extLst>
              <a:ext uri="{FF2B5EF4-FFF2-40B4-BE49-F238E27FC236}">
                <a16:creationId xmlns:a16="http://schemas.microsoft.com/office/drawing/2014/main" id="{150DAD32-B1CD-4327-A391-943A07458A58}"/>
              </a:ext>
            </a:extLst>
          </p:cNvPr>
          <p:cNvSpPr/>
          <p:nvPr/>
        </p:nvSpPr>
        <p:spPr>
          <a:xfrm flipV="1">
            <a:off x="5663289" y="2478849"/>
            <a:ext cx="304025" cy="1477329"/>
          </a:xfrm>
          <a:prstGeom prst="downArrow">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3F00F4E9-F3A2-4EA6-B6D2-36D69BF6C05E}"/>
              </a:ext>
            </a:extLst>
          </p:cNvPr>
          <p:cNvSpPr txBox="1"/>
          <p:nvPr/>
        </p:nvSpPr>
        <p:spPr>
          <a:xfrm>
            <a:off x="7329583" y="1455576"/>
            <a:ext cx="2354037" cy="1477328"/>
          </a:xfrm>
          <a:prstGeom prst="rect">
            <a:avLst/>
          </a:prstGeom>
          <a:noFill/>
        </p:spPr>
        <p:txBody>
          <a:bodyPr wrap="square" rtlCol="0">
            <a:spAutoFit/>
          </a:bodyPr>
          <a:lstStyle/>
          <a:p>
            <a:r>
              <a:rPr lang="en-US" dirty="0"/>
              <a:t>$TMPDIR</a:t>
            </a:r>
          </a:p>
          <a:p>
            <a:pPr marL="285750" indent="-285750">
              <a:buFont typeface="Arial" panose="020B0604020202020204" pitchFamily="34" charset="0"/>
              <a:buChar char="•"/>
            </a:pPr>
            <a:r>
              <a:rPr lang="en-US" dirty="0"/>
              <a:t>Script A</a:t>
            </a:r>
          </a:p>
          <a:p>
            <a:pPr marL="285750" indent="-285750">
              <a:buFont typeface="Arial" panose="020B0604020202020204" pitchFamily="34" charset="0"/>
              <a:buChar char="•"/>
            </a:pPr>
            <a:r>
              <a:rPr lang="en-US" dirty="0"/>
              <a:t>Folder A</a:t>
            </a:r>
          </a:p>
          <a:p>
            <a:pPr marL="742950" lvl="1" indent="-285750">
              <a:buFont typeface="Arial" panose="020B0604020202020204" pitchFamily="34" charset="0"/>
              <a:buChar char="•"/>
            </a:pPr>
            <a:r>
              <a:rPr lang="en-US" dirty="0"/>
              <a:t>Script B</a:t>
            </a:r>
          </a:p>
          <a:p>
            <a:pPr marL="742950" lvl="1" indent="-285750">
              <a:buFont typeface="Arial" panose="020B0604020202020204" pitchFamily="34" charset="0"/>
              <a:buChar char="•"/>
            </a:pPr>
            <a:r>
              <a:rPr lang="en-US" dirty="0"/>
              <a:t>File</a:t>
            </a:r>
            <a:endParaRPr lang="en-GB" dirty="0"/>
          </a:p>
        </p:txBody>
      </p:sp>
      <p:sp>
        <p:nvSpPr>
          <p:cNvPr id="10" name="TextBox 9">
            <a:extLst>
              <a:ext uri="{FF2B5EF4-FFF2-40B4-BE49-F238E27FC236}">
                <a16:creationId xmlns:a16="http://schemas.microsoft.com/office/drawing/2014/main" id="{328E77F5-F138-4574-B9D6-09E3A2DADCB7}"/>
              </a:ext>
            </a:extLst>
          </p:cNvPr>
          <p:cNvSpPr txBox="1"/>
          <p:nvPr/>
        </p:nvSpPr>
        <p:spPr>
          <a:xfrm>
            <a:off x="7329583" y="3942184"/>
            <a:ext cx="2633955" cy="2031325"/>
          </a:xfrm>
          <a:prstGeom prst="rect">
            <a:avLst/>
          </a:prstGeom>
          <a:noFill/>
        </p:spPr>
        <p:txBody>
          <a:bodyPr wrap="square" rtlCol="0">
            <a:spAutoFit/>
          </a:bodyPr>
          <a:lstStyle/>
          <a:p>
            <a:r>
              <a:rPr lang="en-US" dirty="0"/>
              <a:t>$HOME</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Your Folder</a:t>
            </a:r>
          </a:p>
          <a:p>
            <a:pPr marL="742950" lvl="1" indent="-285750">
              <a:buFont typeface="Arial" panose="020B0604020202020204" pitchFamily="34" charset="0"/>
              <a:buChar char="•"/>
            </a:pPr>
            <a:r>
              <a:rPr lang="en-US" dirty="0"/>
              <a:t>Script A</a:t>
            </a:r>
          </a:p>
          <a:p>
            <a:pPr marL="742950" lvl="1" indent="-285750">
              <a:buFont typeface="Arial" panose="020B0604020202020204" pitchFamily="34" charset="0"/>
              <a:buChar char="•"/>
            </a:pPr>
            <a:r>
              <a:rPr lang="en-US" dirty="0"/>
              <a:t>Folder A</a:t>
            </a:r>
          </a:p>
          <a:p>
            <a:pPr marL="1200150" lvl="2" indent="-285750">
              <a:buFont typeface="Arial" panose="020B0604020202020204" pitchFamily="34" charset="0"/>
              <a:buChar char="•"/>
            </a:pPr>
            <a:r>
              <a:rPr lang="en-US" dirty="0"/>
              <a:t>Script B</a:t>
            </a:r>
          </a:p>
          <a:p>
            <a:pPr marL="1200150" lvl="2" indent="-285750">
              <a:buFont typeface="Arial" panose="020B0604020202020204" pitchFamily="34" charset="0"/>
              <a:buChar char="•"/>
            </a:pPr>
            <a:r>
              <a:rPr lang="en-US" dirty="0"/>
              <a:t>File</a:t>
            </a:r>
            <a:endParaRPr lang="en-GB" dirty="0"/>
          </a:p>
        </p:txBody>
      </p:sp>
      <p:sp>
        <p:nvSpPr>
          <p:cNvPr id="11" name="Date Placeholder 10">
            <a:extLst>
              <a:ext uri="{FF2B5EF4-FFF2-40B4-BE49-F238E27FC236}">
                <a16:creationId xmlns:a16="http://schemas.microsoft.com/office/drawing/2014/main" id="{27731BC1-A58D-4AF1-BA1A-16A7A98D380F}"/>
              </a:ext>
            </a:extLst>
          </p:cNvPr>
          <p:cNvSpPr>
            <a:spLocks noGrp="1"/>
          </p:cNvSpPr>
          <p:nvPr>
            <p:ph type="dt" sz="half" idx="10"/>
          </p:nvPr>
        </p:nvSpPr>
        <p:spPr/>
        <p:txBody>
          <a:bodyPr/>
          <a:lstStyle/>
          <a:p>
            <a:r>
              <a:rPr lang="en-US"/>
              <a:t>2018/10/24</a:t>
            </a:r>
            <a:endParaRPr lang="en-US" dirty="0"/>
          </a:p>
        </p:txBody>
      </p:sp>
      <p:sp>
        <p:nvSpPr>
          <p:cNvPr id="12" name="Footer Placeholder 11">
            <a:extLst>
              <a:ext uri="{FF2B5EF4-FFF2-40B4-BE49-F238E27FC236}">
                <a16:creationId xmlns:a16="http://schemas.microsoft.com/office/drawing/2014/main" id="{442BE50D-6733-4685-89ED-6961FD2BAC4D}"/>
              </a:ext>
            </a:extLst>
          </p:cNvPr>
          <p:cNvSpPr>
            <a:spLocks noGrp="1"/>
          </p:cNvSpPr>
          <p:nvPr>
            <p:ph type="ftr" sz="quarter" idx="11"/>
          </p:nvPr>
        </p:nvSpPr>
        <p:spPr/>
        <p:txBody>
          <a:bodyPr/>
          <a:lstStyle/>
          <a:p>
            <a:r>
              <a:rPr lang="en-US" dirty="0"/>
              <a:t>HT DragonFly Lab</a:t>
            </a:r>
          </a:p>
        </p:txBody>
      </p:sp>
      <p:sp>
        <p:nvSpPr>
          <p:cNvPr id="13" name="Slide Number Placeholder 12">
            <a:extLst>
              <a:ext uri="{FF2B5EF4-FFF2-40B4-BE49-F238E27FC236}">
                <a16:creationId xmlns:a16="http://schemas.microsoft.com/office/drawing/2014/main" id="{42259C0A-D1BD-413A-B0AB-D9E383C19F95}"/>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415226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55029B2-319D-432A-A9F6-E7FB07639486}"/>
              </a:ext>
            </a:extLst>
          </p:cNvPr>
          <p:cNvSpPr/>
          <p:nvPr/>
        </p:nvSpPr>
        <p:spPr>
          <a:xfrm>
            <a:off x="856861" y="1455576"/>
            <a:ext cx="5555601" cy="1156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HPC Temporary Directory</a:t>
            </a:r>
            <a:endParaRPr lang="en-GB" dirty="0"/>
          </a:p>
        </p:txBody>
      </p:sp>
      <p:sp>
        <p:nvSpPr>
          <p:cNvPr id="5" name="Rectangle: Rounded Corners 4">
            <a:extLst>
              <a:ext uri="{FF2B5EF4-FFF2-40B4-BE49-F238E27FC236}">
                <a16:creationId xmlns:a16="http://schemas.microsoft.com/office/drawing/2014/main" id="{5FE145B8-9743-49C1-AEFE-EBB087BCA942}"/>
              </a:ext>
            </a:extLst>
          </p:cNvPr>
          <p:cNvSpPr/>
          <p:nvPr/>
        </p:nvSpPr>
        <p:spPr>
          <a:xfrm>
            <a:off x="856861" y="3956180"/>
            <a:ext cx="5555601" cy="1156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Root Directory</a:t>
            </a:r>
            <a:endParaRPr lang="en-GB" dirty="0"/>
          </a:p>
        </p:txBody>
      </p:sp>
      <p:sp>
        <p:nvSpPr>
          <p:cNvPr id="6" name="Rectangle: Rounded Corners 5">
            <a:extLst>
              <a:ext uri="{FF2B5EF4-FFF2-40B4-BE49-F238E27FC236}">
                <a16:creationId xmlns:a16="http://schemas.microsoft.com/office/drawing/2014/main" id="{12EBAFC9-0216-45E5-BF9E-1ACBBC130CFE}"/>
              </a:ext>
            </a:extLst>
          </p:cNvPr>
          <p:cNvSpPr/>
          <p:nvPr/>
        </p:nvSpPr>
        <p:spPr>
          <a:xfrm>
            <a:off x="856861" y="3956180"/>
            <a:ext cx="1194319" cy="1156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a:t>
            </a:r>
            <a:endParaRPr lang="en-GB" dirty="0"/>
          </a:p>
        </p:txBody>
      </p:sp>
      <p:sp>
        <p:nvSpPr>
          <p:cNvPr id="9" name="TextBox 8">
            <a:extLst>
              <a:ext uri="{FF2B5EF4-FFF2-40B4-BE49-F238E27FC236}">
                <a16:creationId xmlns:a16="http://schemas.microsoft.com/office/drawing/2014/main" id="{3F00F4E9-F3A2-4EA6-B6D2-36D69BF6C05E}"/>
              </a:ext>
            </a:extLst>
          </p:cNvPr>
          <p:cNvSpPr txBox="1"/>
          <p:nvPr/>
        </p:nvSpPr>
        <p:spPr>
          <a:xfrm>
            <a:off x="7329583" y="1455576"/>
            <a:ext cx="2354037" cy="1754326"/>
          </a:xfrm>
          <a:prstGeom prst="rect">
            <a:avLst/>
          </a:prstGeom>
          <a:noFill/>
        </p:spPr>
        <p:txBody>
          <a:bodyPr wrap="square" rtlCol="0">
            <a:spAutoFit/>
          </a:bodyPr>
          <a:lstStyle/>
          <a:p>
            <a:r>
              <a:rPr lang="en-US" dirty="0"/>
              <a:t>$TMPDIR</a:t>
            </a:r>
          </a:p>
          <a:p>
            <a:pPr marL="285750" indent="-285750">
              <a:buFont typeface="Arial" panose="020B0604020202020204" pitchFamily="34" charset="0"/>
              <a:buChar char="•"/>
            </a:pPr>
            <a:r>
              <a:rPr lang="en-US" dirty="0"/>
              <a:t>Script A</a:t>
            </a:r>
          </a:p>
          <a:p>
            <a:pPr marL="285750" indent="-285750">
              <a:buFont typeface="Arial" panose="020B0604020202020204" pitchFamily="34" charset="0"/>
              <a:buChar char="•"/>
            </a:pPr>
            <a:r>
              <a:rPr lang="en-US" dirty="0"/>
              <a:t>Folder A</a:t>
            </a:r>
          </a:p>
          <a:p>
            <a:pPr marL="742950" lvl="1" indent="-285750">
              <a:buFont typeface="Arial" panose="020B0604020202020204" pitchFamily="34" charset="0"/>
              <a:buChar char="•"/>
            </a:pPr>
            <a:r>
              <a:rPr lang="en-US" dirty="0"/>
              <a:t>Script B</a:t>
            </a:r>
          </a:p>
          <a:p>
            <a:pPr marL="742950" lvl="1" indent="-285750">
              <a:buFont typeface="Arial" panose="020B0604020202020204" pitchFamily="34" charset="0"/>
              <a:buChar char="•"/>
            </a:pPr>
            <a:r>
              <a:rPr lang="en-US" dirty="0"/>
              <a:t>File</a:t>
            </a:r>
          </a:p>
          <a:p>
            <a:pPr marL="285750" indent="-285750">
              <a:buFont typeface="Arial" panose="020B0604020202020204" pitchFamily="34" charset="0"/>
              <a:buChar char="•"/>
            </a:pPr>
            <a:r>
              <a:rPr lang="en-US" b="1" dirty="0"/>
              <a:t>Output</a:t>
            </a:r>
            <a:endParaRPr lang="en-GB" b="1" dirty="0"/>
          </a:p>
        </p:txBody>
      </p:sp>
      <p:sp>
        <p:nvSpPr>
          <p:cNvPr id="10" name="TextBox 9">
            <a:extLst>
              <a:ext uri="{FF2B5EF4-FFF2-40B4-BE49-F238E27FC236}">
                <a16:creationId xmlns:a16="http://schemas.microsoft.com/office/drawing/2014/main" id="{328E77F5-F138-4574-B9D6-09E3A2DADCB7}"/>
              </a:ext>
            </a:extLst>
          </p:cNvPr>
          <p:cNvSpPr txBox="1"/>
          <p:nvPr/>
        </p:nvSpPr>
        <p:spPr>
          <a:xfrm>
            <a:off x="7329583" y="3942184"/>
            <a:ext cx="2694988" cy="2585323"/>
          </a:xfrm>
          <a:prstGeom prst="rect">
            <a:avLst/>
          </a:prstGeom>
          <a:noFill/>
        </p:spPr>
        <p:txBody>
          <a:bodyPr wrap="square" rtlCol="0">
            <a:spAutoFit/>
          </a:bodyPr>
          <a:lstStyle/>
          <a:p>
            <a:r>
              <a:rPr lang="en-US" dirty="0"/>
              <a:t>$HOME</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$WORK</a:t>
            </a:r>
          </a:p>
          <a:p>
            <a:pPr marL="742950" lvl="1" indent="-285750">
              <a:buFont typeface="Arial" panose="020B0604020202020204" pitchFamily="34" charset="0"/>
              <a:buChar char="•"/>
            </a:pPr>
            <a:r>
              <a:rPr lang="en-US" dirty="0"/>
              <a:t>Unique Folder</a:t>
            </a:r>
          </a:p>
          <a:p>
            <a:pPr marL="1200150" lvl="2" indent="-285750">
              <a:buFont typeface="Arial" panose="020B0604020202020204" pitchFamily="34" charset="0"/>
              <a:buChar char="•"/>
            </a:pPr>
            <a:r>
              <a:rPr lang="en-US" dirty="0"/>
              <a:t>Script A</a:t>
            </a:r>
          </a:p>
          <a:p>
            <a:pPr marL="1200150" lvl="2" indent="-285750">
              <a:buFont typeface="Arial" panose="020B0604020202020204" pitchFamily="34" charset="0"/>
              <a:buChar char="•"/>
            </a:pPr>
            <a:r>
              <a:rPr lang="en-US" dirty="0"/>
              <a:t>Folder A</a:t>
            </a:r>
          </a:p>
          <a:p>
            <a:pPr marL="1657350" lvl="3" indent="-285750">
              <a:buFont typeface="Arial" panose="020B0604020202020204" pitchFamily="34" charset="0"/>
              <a:buChar char="•"/>
            </a:pPr>
            <a:r>
              <a:rPr lang="en-US" dirty="0"/>
              <a:t>Script B</a:t>
            </a:r>
          </a:p>
          <a:p>
            <a:pPr marL="1657350" lvl="3" indent="-285750">
              <a:buFont typeface="Arial" panose="020B0604020202020204" pitchFamily="34" charset="0"/>
              <a:buChar char="•"/>
            </a:pPr>
            <a:r>
              <a:rPr lang="en-US" dirty="0"/>
              <a:t>File</a:t>
            </a:r>
          </a:p>
          <a:p>
            <a:pPr marL="1200150" lvl="2" indent="-285750">
              <a:buFont typeface="Arial" panose="020B0604020202020204" pitchFamily="34" charset="0"/>
              <a:buChar char="•"/>
            </a:pPr>
            <a:r>
              <a:rPr lang="en-US" b="1" dirty="0"/>
              <a:t>Output</a:t>
            </a:r>
            <a:endParaRPr lang="en-GB" b="1" dirty="0"/>
          </a:p>
        </p:txBody>
      </p:sp>
      <p:sp>
        <p:nvSpPr>
          <p:cNvPr id="11" name="Date Placeholder 10">
            <a:extLst>
              <a:ext uri="{FF2B5EF4-FFF2-40B4-BE49-F238E27FC236}">
                <a16:creationId xmlns:a16="http://schemas.microsoft.com/office/drawing/2014/main" id="{27731BC1-A58D-4AF1-BA1A-16A7A98D380F}"/>
              </a:ext>
            </a:extLst>
          </p:cNvPr>
          <p:cNvSpPr>
            <a:spLocks noGrp="1"/>
          </p:cNvSpPr>
          <p:nvPr>
            <p:ph type="dt" sz="half" idx="10"/>
          </p:nvPr>
        </p:nvSpPr>
        <p:spPr/>
        <p:txBody>
          <a:bodyPr/>
          <a:lstStyle/>
          <a:p>
            <a:r>
              <a:rPr lang="en-US"/>
              <a:t>2018/10/24</a:t>
            </a:r>
            <a:endParaRPr lang="en-US" dirty="0"/>
          </a:p>
        </p:txBody>
      </p:sp>
      <p:sp>
        <p:nvSpPr>
          <p:cNvPr id="12" name="Footer Placeholder 11">
            <a:extLst>
              <a:ext uri="{FF2B5EF4-FFF2-40B4-BE49-F238E27FC236}">
                <a16:creationId xmlns:a16="http://schemas.microsoft.com/office/drawing/2014/main" id="{442BE50D-6733-4685-89ED-6961FD2BAC4D}"/>
              </a:ext>
            </a:extLst>
          </p:cNvPr>
          <p:cNvSpPr>
            <a:spLocks noGrp="1"/>
          </p:cNvSpPr>
          <p:nvPr>
            <p:ph type="ftr" sz="quarter" idx="11"/>
          </p:nvPr>
        </p:nvSpPr>
        <p:spPr/>
        <p:txBody>
          <a:bodyPr/>
          <a:lstStyle/>
          <a:p>
            <a:r>
              <a:rPr lang="en-US" dirty="0"/>
              <a:t>HT DragonFly Lab</a:t>
            </a:r>
          </a:p>
        </p:txBody>
      </p:sp>
      <p:sp>
        <p:nvSpPr>
          <p:cNvPr id="13" name="Slide Number Placeholder 12">
            <a:extLst>
              <a:ext uri="{FF2B5EF4-FFF2-40B4-BE49-F238E27FC236}">
                <a16:creationId xmlns:a16="http://schemas.microsoft.com/office/drawing/2014/main" id="{42259C0A-D1BD-413A-B0AB-D9E383C19F95}"/>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14" name="Rectangle: Rounded Corners 13">
            <a:extLst>
              <a:ext uri="{FF2B5EF4-FFF2-40B4-BE49-F238E27FC236}">
                <a16:creationId xmlns:a16="http://schemas.microsoft.com/office/drawing/2014/main" id="{6930FEE1-9238-4967-978F-1EDA5CEA5D6F}"/>
              </a:ext>
            </a:extLst>
          </p:cNvPr>
          <p:cNvSpPr/>
          <p:nvPr/>
        </p:nvSpPr>
        <p:spPr>
          <a:xfrm>
            <a:off x="5218143" y="3956180"/>
            <a:ext cx="1194319" cy="1156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Files &amp; Scripts</a:t>
            </a:r>
            <a:endParaRPr lang="en-GB" dirty="0"/>
          </a:p>
        </p:txBody>
      </p:sp>
      <p:sp>
        <p:nvSpPr>
          <p:cNvPr id="15" name="Rectangle: Rounded Corners 14">
            <a:extLst>
              <a:ext uri="{FF2B5EF4-FFF2-40B4-BE49-F238E27FC236}">
                <a16:creationId xmlns:a16="http://schemas.microsoft.com/office/drawing/2014/main" id="{F42EEEF1-863F-42C2-BC55-5F65D36981E9}"/>
              </a:ext>
            </a:extLst>
          </p:cNvPr>
          <p:cNvSpPr/>
          <p:nvPr/>
        </p:nvSpPr>
        <p:spPr>
          <a:xfrm>
            <a:off x="5218143" y="1455576"/>
            <a:ext cx="1194319" cy="1156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Files &amp; Scripts</a:t>
            </a:r>
            <a:endParaRPr lang="en-GB" dirty="0"/>
          </a:p>
        </p:txBody>
      </p:sp>
      <p:sp>
        <p:nvSpPr>
          <p:cNvPr id="17" name="TextBox 16">
            <a:extLst>
              <a:ext uri="{FF2B5EF4-FFF2-40B4-BE49-F238E27FC236}">
                <a16:creationId xmlns:a16="http://schemas.microsoft.com/office/drawing/2014/main" id="{D6ECC0F7-20DB-4E94-AA39-633296A919D1}"/>
              </a:ext>
            </a:extLst>
          </p:cNvPr>
          <p:cNvSpPr txBox="1"/>
          <p:nvPr/>
        </p:nvSpPr>
        <p:spPr>
          <a:xfrm>
            <a:off x="9830384" y="3942184"/>
            <a:ext cx="2119217" cy="2308324"/>
          </a:xfrm>
          <a:prstGeom prst="rect">
            <a:avLst/>
          </a:prstGeom>
          <a:noFill/>
        </p:spPr>
        <p:txBody>
          <a:bodyPr wrap="square" rtlCol="0">
            <a:spAutoFit/>
          </a:bodyPr>
          <a:lstStyle/>
          <a:p>
            <a:r>
              <a:rPr lang="en-US" dirty="0"/>
              <a:t>$HOME</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Your Folder</a:t>
            </a:r>
          </a:p>
          <a:p>
            <a:pPr marL="742950" lvl="1" indent="-285750">
              <a:buFont typeface="Arial" panose="020B0604020202020204" pitchFamily="34" charset="0"/>
              <a:buChar char="•"/>
            </a:pPr>
            <a:r>
              <a:rPr lang="en-US" dirty="0"/>
              <a:t>Script A</a:t>
            </a:r>
          </a:p>
          <a:p>
            <a:pPr marL="742950" lvl="1" indent="-285750">
              <a:buFont typeface="Arial" panose="020B0604020202020204" pitchFamily="34" charset="0"/>
              <a:buChar char="•"/>
            </a:pPr>
            <a:r>
              <a:rPr lang="en-US" dirty="0"/>
              <a:t>Folder A</a:t>
            </a:r>
          </a:p>
          <a:p>
            <a:pPr marL="1200150" lvl="2" indent="-285750">
              <a:buFont typeface="Arial" panose="020B0604020202020204" pitchFamily="34" charset="0"/>
              <a:buChar char="•"/>
            </a:pPr>
            <a:r>
              <a:rPr lang="en-US" dirty="0"/>
              <a:t>Script B</a:t>
            </a:r>
          </a:p>
          <a:p>
            <a:pPr marL="1200150" lvl="2" indent="-285750">
              <a:buFont typeface="Arial" panose="020B0604020202020204" pitchFamily="34" charset="0"/>
              <a:buChar char="•"/>
            </a:pPr>
            <a:r>
              <a:rPr lang="en-US" dirty="0"/>
              <a:t>File</a:t>
            </a:r>
          </a:p>
          <a:p>
            <a:pPr marL="742950" lvl="1" indent="-285750">
              <a:buFont typeface="Arial" panose="020B0604020202020204" pitchFamily="34" charset="0"/>
              <a:buChar char="•"/>
            </a:pPr>
            <a:r>
              <a:rPr lang="en-US" b="1" dirty="0"/>
              <a:t>Output</a:t>
            </a:r>
            <a:endParaRPr lang="en-GB" b="1" dirty="0"/>
          </a:p>
        </p:txBody>
      </p:sp>
      <p:grpSp>
        <p:nvGrpSpPr>
          <p:cNvPr id="23" name="Group 22">
            <a:extLst>
              <a:ext uri="{FF2B5EF4-FFF2-40B4-BE49-F238E27FC236}">
                <a16:creationId xmlns:a16="http://schemas.microsoft.com/office/drawing/2014/main" id="{52D78C3A-610B-466C-B7AF-984845A7D94B}"/>
              </a:ext>
            </a:extLst>
          </p:cNvPr>
          <p:cNvGrpSpPr/>
          <p:nvPr/>
        </p:nvGrpSpPr>
        <p:grpSpPr>
          <a:xfrm>
            <a:off x="1302007" y="2478849"/>
            <a:ext cx="4665307" cy="1477329"/>
            <a:chOff x="1302007" y="2478849"/>
            <a:chExt cx="4665307" cy="1477329"/>
          </a:xfrm>
        </p:grpSpPr>
        <p:sp>
          <p:nvSpPr>
            <p:cNvPr id="18" name="Arrow: Down 17">
              <a:extLst>
                <a:ext uri="{FF2B5EF4-FFF2-40B4-BE49-F238E27FC236}">
                  <a16:creationId xmlns:a16="http://schemas.microsoft.com/office/drawing/2014/main" id="{838E3720-7D8D-457D-AB36-AC5792810ECA}"/>
                </a:ext>
              </a:extLst>
            </p:cNvPr>
            <p:cNvSpPr/>
            <p:nvPr/>
          </p:nvSpPr>
          <p:spPr>
            <a:xfrm>
              <a:off x="5663289" y="2478849"/>
              <a:ext cx="304025" cy="1477329"/>
            </a:xfrm>
            <a:prstGeom prst="downArrow">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19" name="Arrow: Down 18">
              <a:extLst>
                <a:ext uri="{FF2B5EF4-FFF2-40B4-BE49-F238E27FC236}">
                  <a16:creationId xmlns:a16="http://schemas.microsoft.com/office/drawing/2014/main" id="{DE2B0EEC-7995-4BD2-8CCB-B1C3BE051CDD}"/>
                </a:ext>
              </a:extLst>
            </p:cNvPr>
            <p:cNvSpPr/>
            <p:nvPr/>
          </p:nvSpPr>
          <p:spPr>
            <a:xfrm>
              <a:off x="1302007" y="3209902"/>
              <a:ext cx="304025" cy="732282"/>
            </a:xfrm>
            <a:prstGeom prst="downArrow">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C5D51CEA-8DFA-43C4-B201-0ACA1CF3C4FC}"/>
                </a:ext>
              </a:extLst>
            </p:cNvPr>
            <p:cNvSpPr/>
            <p:nvPr/>
          </p:nvSpPr>
          <p:spPr>
            <a:xfrm>
              <a:off x="1385438" y="3209902"/>
              <a:ext cx="4497201" cy="155090"/>
            </a:xfrm>
            <a:prstGeom prst="rect">
              <a:avLst/>
            </a:prstGeom>
            <a:solidFill>
              <a:srgbClr val="029676"/>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0A208FCA-85A7-412C-A669-3C5B5B164EC9}"/>
                </a:ext>
              </a:extLst>
            </p:cNvPr>
            <p:cNvSpPr/>
            <p:nvPr/>
          </p:nvSpPr>
          <p:spPr>
            <a:xfrm>
              <a:off x="5747385" y="3032760"/>
              <a:ext cx="137160" cy="409575"/>
            </a:xfrm>
            <a:prstGeom prst="rect">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C6484959-135D-4763-A49D-E498085DFADB}"/>
                </a:ext>
              </a:extLst>
            </p:cNvPr>
            <p:cNvSpPr/>
            <p:nvPr/>
          </p:nvSpPr>
          <p:spPr>
            <a:xfrm>
              <a:off x="1385439" y="3218497"/>
              <a:ext cx="136800" cy="409575"/>
            </a:xfrm>
            <a:prstGeom prst="rect">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63547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9AA8-EE3B-4ADB-8E1F-9B73AAB94D74}"/>
              </a:ext>
            </a:extLst>
          </p:cNvPr>
          <p:cNvSpPr>
            <a:spLocks noGrp="1"/>
          </p:cNvSpPr>
          <p:nvPr>
            <p:ph type="ctrTitle"/>
          </p:nvPr>
        </p:nvSpPr>
        <p:spPr/>
        <p:txBody>
          <a:bodyPr/>
          <a:lstStyle/>
          <a:p>
            <a:r>
              <a:rPr lang="en-US" dirty="0"/>
              <a:t>Setting Up Environment</a:t>
            </a:r>
            <a:endParaRPr lang="en-GB" dirty="0"/>
          </a:p>
        </p:txBody>
      </p:sp>
      <p:sp>
        <p:nvSpPr>
          <p:cNvPr id="3" name="Subtitle 2">
            <a:extLst>
              <a:ext uri="{FF2B5EF4-FFF2-40B4-BE49-F238E27FC236}">
                <a16:creationId xmlns:a16="http://schemas.microsoft.com/office/drawing/2014/main" id="{66FE1766-DAE3-490C-8ED1-C14CA5516D22}"/>
              </a:ext>
            </a:extLst>
          </p:cNvPr>
          <p:cNvSpPr>
            <a:spLocks noGrp="1"/>
          </p:cNvSpPr>
          <p:nvPr>
            <p:ph type="subTitle" idx="1"/>
          </p:nvPr>
        </p:nvSpPr>
        <p:spPr/>
        <p:txBody>
          <a:bodyPr/>
          <a:lstStyle/>
          <a:p>
            <a:endParaRPr lang="en-GB" dirty="0"/>
          </a:p>
        </p:txBody>
      </p:sp>
      <p:sp>
        <p:nvSpPr>
          <p:cNvPr id="4" name="Date Placeholder 3">
            <a:extLst>
              <a:ext uri="{FF2B5EF4-FFF2-40B4-BE49-F238E27FC236}">
                <a16:creationId xmlns:a16="http://schemas.microsoft.com/office/drawing/2014/main" id="{4CAA723F-A919-4A3A-8121-E4F347700914}"/>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5F69BFB1-94AE-415F-A3CB-0B3F99729D56}"/>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39BBFD04-EA97-4DC6-AEB2-EBA26123DD47}"/>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47480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9C16-E7DF-9343-BD9D-8AB3C6096D29}"/>
              </a:ext>
            </a:extLst>
          </p:cNvPr>
          <p:cNvSpPr>
            <a:spLocks noGrp="1"/>
          </p:cNvSpPr>
          <p:nvPr>
            <p:ph type="title"/>
          </p:nvPr>
        </p:nvSpPr>
        <p:spPr/>
        <p:txBody>
          <a:bodyPr/>
          <a:lstStyle/>
          <a:p>
            <a:r>
              <a:rPr lang="en-US" dirty="0"/>
              <a:t>Recommended software</a:t>
            </a:r>
          </a:p>
        </p:txBody>
      </p:sp>
      <p:sp>
        <p:nvSpPr>
          <p:cNvPr id="3" name="Content Placeholder 2">
            <a:extLst>
              <a:ext uri="{FF2B5EF4-FFF2-40B4-BE49-F238E27FC236}">
                <a16:creationId xmlns:a16="http://schemas.microsoft.com/office/drawing/2014/main" id="{D5182BAC-5C10-4048-A5D4-F7044DF9A9AE}"/>
              </a:ext>
            </a:extLst>
          </p:cNvPr>
          <p:cNvSpPr>
            <a:spLocks noGrp="1"/>
          </p:cNvSpPr>
          <p:nvPr>
            <p:ph idx="1"/>
          </p:nvPr>
        </p:nvSpPr>
        <p:spPr>
          <a:xfrm>
            <a:off x="685802" y="2142067"/>
            <a:ext cx="2821818" cy="3649133"/>
          </a:xfrm>
        </p:spPr>
        <p:txBody>
          <a:bodyPr>
            <a:normAutofit fontScale="85000" lnSpcReduction="20000"/>
          </a:bodyPr>
          <a:lstStyle/>
          <a:p>
            <a:r>
              <a:rPr lang="en-US" dirty="0"/>
              <a:t>Windows</a:t>
            </a:r>
          </a:p>
          <a:p>
            <a:pPr lvl="1"/>
            <a:r>
              <a:rPr lang="en-US" dirty="0"/>
              <a:t>Mobaxterm</a:t>
            </a:r>
          </a:p>
          <a:p>
            <a:pPr lvl="1"/>
            <a:r>
              <a:rPr lang="en-US" dirty="0"/>
              <a:t>Putty &amp; WinSCP</a:t>
            </a:r>
          </a:p>
          <a:p>
            <a:pPr lvl="1"/>
            <a:endParaRPr lang="en-US" dirty="0"/>
          </a:p>
          <a:p>
            <a:r>
              <a:rPr lang="en-US" dirty="0"/>
              <a:t>Mac</a:t>
            </a:r>
          </a:p>
          <a:p>
            <a:pPr lvl="1"/>
            <a:r>
              <a:rPr lang="en-US" dirty="0"/>
              <a:t>Putty &amp; </a:t>
            </a:r>
            <a:r>
              <a:rPr lang="en-US" dirty="0" err="1"/>
              <a:t>CyberDuck</a:t>
            </a:r>
            <a:endParaRPr lang="en-US" dirty="0"/>
          </a:p>
          <a:p>
            <a:pPr lvl="1"/>
            <a:endParaRPr lang="en-US" dirty="0"/>
          </a:p>
          <a:p>
            <a:r>
              <a:rPr lang="en-US" dirty="0"/>
              <a:t>College Network</a:t>
            </a:r>
          </a:p>
          <a:p>
            <a:pPr lvl="1"/>
            <a:r>
              <a:rPr lang="en-US" dirty="0" err="1"/>
              <a:t>MobaXterm</a:t>
            </a:r>
            <a:r>
              <a:rPr lang="en-US" dirty="0"/>
              <a:t> &amp; </a:t>
            </a:r>
            <a:r>
              <a:rPr lang="en-GB" dirty="0">
                <a:hlinkClick r:id="rId3"/>
              </a:rPr>
              <a:t>\\rds.imperial.ac.uk\RDS</a:t>
            </a:r>
            <a:r>
              <a:rPr lang="en-GB" dirty="0"/>
              <a:t>  (networked drive)</a:t>
            </a:r>
            <a:endParaRPr lang="en-US" dirty="0"/>
          </a:p>
          <a:p>
            <a:pPr lvl="1"/>
            <a:endParaRPr lang="en-US" dirty="0"/>
          </a:p>
        </p:txBody>
      </p:sp>
      <p:graphicFrame>
        <p:nvGraphicFramePr>
          <p:cNvPr id="4" name="Table 4">
            <a:extLst>
              <a:ext uri="{FF2B5EF4-FFF2-40B4-BE49-F238E27FC236}">
                <a16:creationId xmlns:a16="http://schemas.microsoft.com/office/drawing/2014/main" id="{7C818AE4-10FB-BA4D-8378-C2E4C4753BA9}"/>
              </a:ext>
            </a:extLst>
          </p:cNvPr>
          <p:cNvGraphicFramePr>
            <a:graphicFrameLocks noGrp="1"/>
          </p:cNvGraphicFramePr>
          <p:nvPr>
            <p:extLst>
              <p:ext uri="{D42A27DB-BD31-4B8C-83A1-F6EECF244321}">
                <p14:modId xmlns:p14="http://schemas.microsoft.com/office/powerpoint/2010/main" val="3795044278"/>
              </p:ext>
            </p:extLst>
          </p:nvPr>
        </p:nvGraphicFramePr>
        <p:xfrm>
          <a:off x="5803294" y="2142067"/>
          <a:ext cx="4700212" cy="1635275"/>
        </p:xfrm>
        <a:graphic>
          <a:graphicData uri="http://schemas.openxmlformats.org/drawingml/2006/table">
            <a:tbl>
              <a:tblPr firstRow="1" bandRow="1">
                <a:tableStyleId>{5C22544A-7EE6-4342-B048-85BDC9FD1C3A}</a:tableStyleId>
              </a:tblPr>
              <a:tblGrid>
                <a:gridCol w="2350106">
                  <a:extLst>
                    <a:ext uri="{9D8B030D-6E8A-4147-A177-3AD203B41FA5}">
                      <a16:colId xmlns:a16="http://schemas.microsoft.com/office/drawing/2014/main" val="4090838864"/>
                    </a:ext>
                  </a:extLst>
                </a:gridCol>
                <a:gridCol w="2350106">
                  <a:extLst>
                    <a:ext uri="{9D8B030D-6E8A-4147-A177-3AD203B41FA5}">
                      <a16:colId xmlns:a16="http://schemas.microsoft.com/office/drawing/2014/main" val="2922007199"/>
                    </a:ext>
                  </a:extLst>
                </a:gridCol>
              </a:tblGrid>
              <a:tr h="369329">
                <a:tc>
                  <a:txBody>
                    <a:bodyPr/>
                    <a:lstStyle/>
                    <a:p>
                      <a:pPr algn="ctr"/>
                      <a:r>
                        <a:rPr lang="en-US" dirty="0"/>
                        <a:t>Terminal </a:t>
                      </a:r>
                    </a:p>
                  </a:txBody>
                  <a:tcPr anchor="ctr"/>
                </a:tc>
                <a:tc>
                  <a:txBody>
                    <a:bodyPr/>
                    <a:lstStyle/>
                    <a:p>
                      <a:pPr algn="ctr"/>
                      <a:r>
                        <a:rPr lang="en-US" dirty="0"/>
                        <a:t>SFTP Browser</a:t>
                      </a:r>
                    </a:p>
                  </a:txBody>
                  <a:tcPr anchor="ctr"/>
                </a:tc>
                <a:extLst>
                  <a:ext uri="{0D108BD9-81ED-4DB2-BD59-A6C34878D82A}">
                    <a16:rowId xmlns:a16="http://schemas.microsoft.com/office/drawing/2014/main" val="294907892"/>
                  </a:ext>
                </a:extLst>
              </a:tr>
              <a:tr h="632973">
                <a:tc gridSpan="2">
                  <a:txBody>
                    <a:bodyPr/>
                    <a:lstStyle/>
                    <a:p>
                      <a:pPr algn="ctr"/>
                      <a:r>
                        <a:rPr lang="en-US" dirty="0"/>
                        <a:t>MobaXterm</a:t>
                      </a:r>
                    </a:p>
                  </a:txBody>
                  <a:tcPr anchor="ctr"/>
                </a:tc>
                <a:tc hMerge="1">
                  <a:txBody>
                    <a:bodyPr/>
                    <a:lstStyle/>
                    <a:p>
                      <a:endParaRPr lang="en-US" dirty="0"/>
                    </a:p>
                  </a:txBody>
                  <a:tcPr/>
                </a:tc>
                <a:extLst>
                  <a:ext uri="{0D108BD9-81ED-4DB2-BD59-A6C34878D82A}">
                    <a16:rowId xmlns:a16="http://schemas.microsoft.com/office/drawing/2014/main" val="192427175"/>
                  </a:ext>
                </a:extLst>
              </a:tr>
              <a:tr h="632973">
                <a:tc>
                  <a:txBody>
                    <a:bodyPr/>
                    <a:lstStyle/>
                    <a:p>
                      <a:pPr algn="ctr"/>
                      <a:r>
                        <a:rPr lang="en-US" dirty="0"/>
                        <a:t>Putty</a:t>
                      </a:r>
                    </a:p>
                  </a:txBody>
                  <a:tcPr anchor="ctr"/>
                </a:tc>
                <a:tc>
                  <a:txBody>
                    <a:bodyPr/>
                    <a:lstStyle/>
                    <a:p>
                      <a:pPr algn="ctr"/>
                      <a:r>
                        <a:rPr lang="en-US" dirty="0"/>
                        <a:t>WinSCP, </a:t>
                      </a:r>
                      <a:r>
                        <a:rPr lang="en-US" dirty="0" err="1"/>
                        <a:t>CyberDuck</a:t>
                      </a:r>
                      <a:endParaRPr lang="en-US" dirty="0"/>
                    </a:p>
                  </a:txBody>
                  <a:tcPr anchor="ctr"/>
                </a:tc>
                <a:extLst>
                  <a:ext uri="{0D108BD9-81ED-4DB2-BD59-A6C34878D82A}">
                    <a16:rowId xmlns:a16="http://schemas.microsoft.com/office/drawing/2014/main" val="3974181849"/>
                  </a:ext>
                </a:extLst>
              </a:tr>
            </a:tbl>
          </a:graphicData>
        </a:graphic>
      </p:graphicFrame>
      <p:sp>
        <p:nvSpPr>
          <p:cNvPr id="5" name="Date Placeholder 4">
            <a:extLst>
              <a:ext uri="{FF2B5EF4-FFF2-40B4-BE49-F238E27FC236}">
                <a16:creationId xmlns:a16="http://schemas.microsoft.com/office/drawing/2014/main" id="{56263B0F-14D2-4637-A293-3282ABCB1B53}"/>
              </a:ext>
            </a:extLst>
          </p:cNvPr>
          <p:cNvSpPr>
            <a:spLocks noGrp="1"/>
          </p:cNvSpPr>
          <p:nvPr>
            <p:ph type="dt" sz="half" idx="10"/>
          </p:nvPr>
        </p:nvSpPr>
        <p:spPr/>
        <p:txBody>
          <a:bodyPr/>
          <a:lstStyle/>
          <a:p>
            <a:r>
              <a:rPr lang="en-US"/>
              <a:t>2018/10/24</a:t>
            </a:r>
            <a:endParaRPr lang="en-US" dirty="0"/>
          </a:p>
        </p:txBody>
      </p:sp>
      <p:sp>
        <p:nvSpPr>
          <p:cNvPr id="6" name="Footer Placeholder 5">
            <a:extLst>
              <a:ext uri="{FF2B5EF4-FFF2-40B4-BE49-F238E27FC236}">
                <a16:creationId xmlns:a16="http://schemas.microsoft.com/office/drawing/2014/main" id="{E677B858-506D-4C80-A3D2-A7195945FF88}"/>
              </a:ext>
            </a:extLst>
          </p:cNvPr>
          <p:cNvSpPr>
            <a:spLocks noGrp="1"/>
          </p:cNvSpPr>
          <p:nvPr>
            <p:ph type="ftr" sz="quarter" idx="11"/>
          </p:nvPr>
        </p:nvSpPr>
        <p:spPr/>
        <p:txBody>
          <a:bodyPr/>
          <a:lstStyle/>
          <a:p>
            <a:r>
              <a:rPr lang="en-US" dirty="0"/>
              <a:t>HT DragonFly Lab</a:t>
            </a:r>
          </a:p>
        </p:txBody>
      </p:sp>
      <p:sp>
        <p:nvSpPr>
          <p:cNvPr id="7" name="Slide Number Placeholder 6">
            <a:extLst>
              <a:ext uri="{FF2B5EF4-FFF2-40B4-BE49-F238E27FC236}">
                <a16:creationId xmlns:a16="http://schemas.microsoft.com/office/drawing/2014/main" id="{6D2590DC-0066-422F-8DD9-BA441B6A5B1F}"/>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4187317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CE0D-DE0B-418B-B628-A163E1C92478}"/>
              </a:ext>
            </a:extLst>
          </p:cNvPr>
          <p:cNvSpPr>
            <a:spLocks noGrp="1"/>
          </p:cNvSpPr>
          <p:nvPr>
            <p:ph type="title"/>
          </p:nvPr>
        </p:nvSpPr>
        <p:spPr/>
        <p:txBody>
          <a:bodyPr/>
          <a:lstStyle/>
          <a:p>
            <a:r>
              <a:rPr lang="en-US" dirty="0"/>
              <a:t>Networked Drive</a:t>
            </a:r>
            <a:endParaRPr lang="en-GB" dirty="0"/>
          </a:p>
        </p:txBody>
      </p:sp>
      <p:sp>
        <p:nvSpPr>
          <p:cNvPr id="3" name="Content Placeholder 2">
            <a:extLst>
              <a:ext uri="{FF2B5EF4-FFF2-40B4-BE49-F238E27FC236}">
                <a16:creationId xmlns:a16="http://schemas.microsoft.com/office/drawing/2014/main" id="{F4A590C1-7848-442B-9CB7-C1F063D10F1E}"/>
              </a:ext>
            </a:extLst>
          </p:cNvPr>
          <p:cNvSpPr>
            <a:spLocks noGrp="1"/>
          </p:cNvSpPr>
          <p:nvPr>
            <p:ph idx="1"/>
          </p:nvPr>
        </p:nvSpPr>
        <p:spPr>
          <a:xfrm>
            <a:off x="838200" y="1825625"/>
            <a:ext cx="5379720" cy="4351338"/>
          </a:xfrm>
        </p:spPr>
        <p:txBody>
          <a:bodyPr>
            <a:normAutofit fontScale="85000" lnSpcReduction="20000"/>
          </a:bodyPr>
          <a:lstStyle/>
          <a:p>
            <a:r>
              <a:rPr lang="en-GB" dirty="0">
                <a:hlinkClick r:id="rId2"/>
              </a:rPr>
              <a:t>http://www.imperial.ac.uk/admin-services/ict/self-service/research-support/rcs/support/getting-started/data-management/</a:t>
            </a:r>
            <a:r>
              <a:rPr lang="en-GB" dirty="0"/>
              <a:t> </a:t>
            </a:r>
          </a:p>
          <a:p>
            <a:r>
              <a:rPr lang="en-US" dirty="0"/>
              <a:t>Location: </a:t>
            </a:r>
            <a:br>
              <a:rPr lang="en-US" dirty="0"/>
            </a:br>
            <a:r>
              <a:rPr lang="en-US" b="1" dirty="0"/>
              <a:t>\\rds.imperial.ac.uk\RDS\user\ </a:t>
            </a:r>
            <a:br>
              <a:rPr lang="en-US" b="1" dirty="0"/>
            </a:br>
            <a:r>
              <a:rPr lang="en-US" b="1" dirty="0"/>
              <a:t>NOT \\rds.imperial.ac.uk\RDS\afh115\ </a:t>
            </a:r>
          </a:p>
          <a:p>
            <a:r>
              <a:rPr lang="en-US" b="1" dirty="0"/>
              <a:t> </a:t>
            </a:r>
            <a:r>
              <a:rPr lang="en-US" b="1" dirty="0">
                <a:hlinkClick r:id="rId3"/>
              </a:rPr>
              <a:t>(Windows)</a:t>
            </a:r>
            <a:r>
              <a:rPr lang="en-US" b="1" dirty="0"/>
              <a:t>, </a:t>
            </a:r>
            <a:r>
              <a:rPr lang="en-US" b="1" dirty="0">
                <a:hlinkClick r:id="rId4"/>
              </a:rPr>
              <a:t>(macOS)</a:t>
            </a:r>
            <a:r>
              <a:rPr lang="en-US" dirty="0"/>
              <a:t>. </a:t>
            </a:r>
          </a:p>
          <a:p>
            <a:r>
              <a:rPr lang="en-US" dirty="0"/>
              <a:t>Have read/write access to your home and ephemeral spaces, along with any projects you are a member of. </a:t>
            </a:r>
          </a:p>
          <a:p>
            <a:r>
              <a:rPr lang="en-US" dirty="0"/>
              <a:t>If you are off-site you must first connect to the </a:t>
            </a:r>
            <a:r>
              <a:rPr lang="en-US" dirty="0">
                <a:hlinkClick r:id="rId5"/>
              </a:rPr>
              <a:t>OpenVPN VPN</a:t>
            </a:r>
            <a:r>
              <a:rPr lang="en-US" dirty="0"/>
              <a:t>.</a:t>
            </a:r>
          </a:p>
          <a:p>
            <a:endParaRPr lang="en-GB" dirty="0"/>
          </a:p>
        </p:txBody>
      </p:sp>
      <p:sp>
        <p:nvSpPr>
          <p:cNvPr id="4" name="Date Placeholder 3">
            <a:extLst>
              <a:ext uri="{FF2B5EF4-FFF2-40B4-BE49-F238E27FC236}">
                <a16:creationId xmlns:a16="http://schemas.microsoft.com/office/drawing/2014/main" id="{2854A09A-19BF-4FB9-AC6D-9FC9B6500FB8}"/>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45DBC1EB-C750-4DAA-B275-70CE503FB2E9}"/>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C4BB68BB-092C-4824-A20A-047318C23CFE}"/>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9" name="Picture 8">
            <a:extLst>
              <a:ext uri="{FF2B5EF4-FFF2-40B4-BE49-F238E27FC236}">
                <a16:creationId xmlns:a16="http://schemas.microsoft.com/office/drawing/2014/main" id="{CA1616B9-DDFE-4699-BE7B-DE8E263C8F3E}"/>
              </a:ext>
            </a:extLst>
          </p:cNvPr>
          <p:cNvPicPr>
            <a:picLocks noChangeAspect="1"/>
          </p:cNvPicPr>
          <p:nvPr/>
        </p:nvPicPr>
        <p:blipFill>
          <a:blip r:embed="rId6"/>
          <a:stretch>
            <a:fillRect/>
          </a:stretch>
        </p:blipFill>
        <p:spPr>
          <a:xfrm>
            <a:off x="6405972" y="1690688"/>
            <a:ext cx="5497022" cy="4351338"/>
          </a:xfrm>
          <a:prstGeom prst="rect">
            <a:avLst/>
          </a:prstGeom>
        </p:spPr>
      </p:pic>
    </p:spTree>
    <p:extLst>
      <p:ext uri="{BB962C8B-B14F-4D97-AF65-F5344CB8AC3E}">
        <p14:creationId xmlns:p14="http://schemas.microsoft.com/office/powerpoint/2010/main" val="1892768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226A3-B5FA-467C-AD5F-9EBE356A08B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FCACB48-62BF-4B3A-AC74-3B48F7B56EDC}"/>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4F8F46BE-C219-4A43-9926-DD1F8DDB3B67}"/>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A9F7B1CA-4348-40B6-80D1-2B79B41C2B8F}"/>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7B0B8529-CFC0-4C61-9BB5-9933E10A79F0}"/>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7" name="Picture 6">
            <a:extLst>
              <a:ext uri="{FF2B5EF4-FFF2-40B4-BE49-F238E27FC236}">
                <a16:creationId xmlns:a16="http://schemas.microsoft.com/office/drawing/2014/main" id="{F759AA7C-A435-4ABF-8D15-9BC3E59B06DB}"/>
              </a:ext>
            </a:extLst>
          </p:cNvPr>
          <p:cNvPicPr>
            <a:picLocks noChangeAspect="1"/>
          </p:cNvPicPr>
          <p:nvPr/>
        </p:nvPicPr>
        <p:blipFill>
          <a:blip r:embed="rId2"/>
          <a:stretch>
            <a:fillRect/>
          </a:stretch>
        </p:blipFill>
        <p:spPr>
          <a:xfrm>
            <a:off x="1157812" y="1536669"/>
            <a:ext cx="9876376" cy="4694327"/>
          </a:xfrm>
          <a:prstGeom prst="rect">
            <a:avLst/>
          </a:prstGeom>
        </p:spPr>
      </p:pic>
    </p:spTree>
    <p:extLst>
      <p:ext uri="{BB962C8B-B14F-4D97-AF65-F5344CB8AC3E}">
        <p14:creationId xmlns:p14="http://schemas.microsoft.com/office/powerpoint/2010/main" val="527075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A577-52AD-9244-ABC9-CA27139A203A}"/>
              </a:ext>
            </a:extLst>
          </p:cNvPr>
          <p:cNvSpPr>
            <a:spLocks noGrp="1"/>
          </p:cNvSpPr>
          <p:nvPr>
            <p:ph type="title"/>
          </p:nvPr>
        </p:nvSpPr>
        <p:spPr/>
        <p:txBody>
          <a:bodyPr/>
          <a:lstStyle/>
          <a:p>
            <a:r>
              <a:rPr lang="en-GB" dirty="0"/>
              <a:t>Uploading and Downloading files</a:t>
            </a:r>
            <a:endParaRPr lang="en-US" dirty="0"/>
          </a:p>
        </p:txBody>
      </p:sp>
      <p:sp>
        <p:nvSpPr>
          <p:cNvPr id="5" name="Date Placeholder 4">
            <a:extLst>
              <a:ext uri="{FF2B5EF4-FFF2-40B4-BE49-F238E27FC236}">
                <a16:creationId xmlns:a16="http://schemas.microsoft.com/office/drawing/2014/main" id="{481F3084-F8C9-43E0-AD74-79719FB5E994}"/>
              </a:ext>
            </a:extLst>
          </p:cNvPr>
          <p:cNvSpPr>
            <a:spLocks noGrp="1"/>
          </p:cNvSpPr>
          <p:nvPr>
            <p:ph type="dt" sz="half" idx="10"/>
          </p:nvPr>
        </p:nvSpPr>
        <p:spPr/>
        <p:txBody>
          <a:bodyPr/>
          <a:lstStyle/>
          <a:p>
            <a:r>
              <a:rPr lang="en-US"/>
              <a:t>2018/10/24</a:t>
            </a:r>
            <a:endParaRPr lang="en-US" dirty="0"/>
          </a:p>
        </p:txBody>
      </p:sp>
      <p:sp>
        <p:nvSpPr>
          <p:cNvPr id="6" name="Footer Placeholder 5">
            <a:extLst>
              <a:ext uri="{FF2B5EF4-FFF2-40B4-BE49-F238E27FC236}">
                <a16:creationId xmlns:a16="http://schemas.microsoft.com/office/drawing/2014/main" id="{30A1D454-00AA-4E08-8AF9-3660FE329DB3}"/>
              </a:ext>
            </a:extLst>
          </p:cNvPr>
          <p:cNvSpPr>
            <a:spLocks noGrp="1"/>
          </p:cNvSpPr>
          <p:nvPr>
            <p:ph type="ftr" sz="quarter" idx="11"/>
          </p:nvPr>
        </p:nvSpPr>
        <p:spPr/>
        <p:txBody>
          <a:bodyPr/>
          <a:lstStyle/>
          <a:p>
            <a:r>
              <a:rPr lang="en-US" dirty="0"/>
              <a:t>HT DragonFly Lab</a:t>
            </a:r>
          </a:p>
        </p:txBody>
      </p:sp>
      <p:sp>
        <p:nvSpPr>
          <p:cNvPr id="7" name="Slide Number Placeholder 6">
            <a:extLst>
              <a:ext uri="{FF2B5EF4-FFF2-40B4-BE49-F238E27FC236}">
                <a16:creationId xmlns:a16="http://schemas.microsoft.com/office/drawing/2014/main" id="{B4E289CB-8C7A-420A-A660-7A74266780A2}"/>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9" name="Picture 8">
            <a:extLst>
              <a:ext uri="{FF2B5EF4-FFF2-40B4-BE49-F238E27FC236}">
                <a16:creationId xmlns:a16="http://schemas.microsoft.com/office/drawing/2014/main" id="{B3E58D9F-C744-48FA-8C9A-F866FD25D210}"/>
              </a:ext>
            </a:extLst>
          </p:cNvPr>
          <p:cNvPicPr>
            <a:picLocks noChangeAspect="1"/>
          </p:cNvPicPr>
          <p:nvPr/>
        </p:nvPicPr>
        <p:blipFill>
          <a:blip r:embed="rId3"/>
          <a:stretch>
            <a:fillRect/>
          </a:stretch>
        </p:blipFill>
        <p:spPr>
          <a:xfrm>
            <a:off x="4682698" y="1663020"/>
            <a:ext cx="4840899" cy="3938488"/>
          </a:xfrm>
          <a:prstGeom prst="rect">
            <a:avLst/>
          </a:prstGeom>
        </p:spPr>
      </p:pic>
      <p:sp>
        <p:nvSpPr>
          <p:cNvPr id="11" name="Rectangle 10">
            <a:extLst>
              <a:ext uri="{FF2B5EF4-FFF2-40B4-BE49-F238E27FC236}">
                <a16:creationId xmlns:a16="http://schemas.microsoft.com/office/drawing/2014/main" id="{3DF3457A-A574-447A-B49F-43866A7E3163}"/>
              </a:ext>
            </a:extLst>
          </p:cNvPr>
          <p:cNvSpPr/>
          <p:nvPr/>
        </p:nvSpPr>
        <p:spPr>
          <a:xfrm>
            <a:off x="4814316" y="2243328"/>
            <a:ext cx="1143000" cy="134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F9520D7A-9CEF-4528-A4D2-85D29A4DA96F}"/>
              </a:ext>
            </a:extLst>
          </p:cNvPr>
          <p:cNvGrpSpPr/>
          <p:nvPr/>
        </p:nvGrpSpPr>
        <p:grpSpPr>
          <a:xfrm>
            <a:off x="3730634" y="2243328"/>
            <a:ext cx="8354180" cy="3673114"/>
            <a:chOff x="4182244" y="1449622"/>
            <a:chExt cx="8354180" cy="3673114"/>
          </a:xfrm>
        </p:grpSpPr>
        <p:pic>
          <p:nvPicPr>
            <p:cNvPr id="10" name="Picture 9">
              <a:extLst>
                <a:ext uri="{FF2B5EF4-FFF2-40B4-BE49-F238E27FC236}">
                  <a16:creationId xmlns:a16="http://schemas.microsoft.com/office/drawing/2014/main" id="{F09F28EE-CABC-4705-BC48-CD0247ECDC62}"/>
                </a:ext>
              </a:extLst>
            </p:cNvPr>
            <p:cNvPicPr>
              <a:picLocks noChangeAspect="1"/>
            </p:cNvPicPr>
            <p:nvPr/>
          </p:nvPicPr>
          <p:blipFill rotWithShape="1">
            <a:blip r:embed="rId3"/>
            <a:srcRect l="2668" t="14632" r="73528" b="80415"/>
            <a:stretch/>
          </p:blipFill>
          <p:spPr>
            <a:xfrm>
              <a:off x="4182244" y="3708464"/>
              <a:ext cx="8354180" cy="1414272"/>
            </a:xfrm>
            <a:prstGeom prst="rect">
              <a:avLst/>
            </a:prstGeom>
          </p:spPr>
        </p:pic>
        <p:sp>
          <p:nvSpPr>
            <p:cNvPr id="12" name="Rectangle 11">
              <a:extLst>
                <a:ext uri="{FF2B5EF4-FFF2-40B4-BE49-F238E27FC236}">
                  <a16:creationId xmlns:a16="http://schemas.microsoft.com/office/drawing/2014/main" id="{455453C0-1E81-46BF-B02F-F3C4213F2B59}"/>
                </a:ext>
              </a:extLst>
            </p:cNvPr>
            <p:cNvSpPr/>
            <p:nvPr/>
          </p:nvSpPr>
          <p:spPr>
            <a:xfrm>
              <a:off x="4182244" y="3747579"/>
              <a:ext cx="8354180" cy="1375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17CF075E-3E59-4E6F-8C38-DB4CD10AA308}"/>
                </a:ext>
              </a:extLst>
            </p:cNvPr>
            <p:cNvCxnSpPr>
              <a:cxnSpLocks/>
            </p:cNvCxnSpPr>
            <p:nvPr/>
          </p:nvCxnSpPr>
          <p:spPr>
            <a:xfrm flipV="1">
              <a:off x="4182244" y="1449622"/>
              <a:ext cx="1083682" cy="22979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BA66A44-30B9-4448-B69A-E589285DFFC6}"/>
                </a:ext>
              </a:extLst>
            </p:cNvPr>
            <p:cNvCxnSpPr>
              <a:cxnSpLocks/>
            </p:cNvCxnSpPr>
            <p:nvPr/>
          </p:nvCxnSpPr>
          <p:spPr>
            <a:xfrm flipH="1" flipV="1">
              <a:off x="6408926" y="1449622"/>
              <a:ext cx="6121911" cy="2299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Content Placeholder 2">
            <a:extLst>
              <a:ext uri="{FF2B5EF4-FFF2-40B4-BE49-F238E27FC236}">
                <a16:creationId xmlns:a16="http://schemas.microsoft.com/office/drawing/2014/main" id="{F406BFC3-2B4E-4CAE-A992-D4EC2693D796}"/>
              </a:ext>
            </a:extLst>
          </p:cNvPr>
          <p:cNvSpPr txBox="1">
            <a:spLocks/>
          </p:cNvSpPr>
          <p:nvPr/>
        </p:nvSpPr>
        <p:spPr>
          <a:xfrm>
            <a:off x="838200" y="1825625"/>
            <a:ext cx="30353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can use a SFTP browser to access files in the HPC server </a:t>
            </a:r>
          </a:p>
          <a:p>
            <a:r>
              <a:rPr lang="en-US" dirty="0"/>
              <a:t>Terminal and File browser in same place</a:t>
            </a:r>
          </a:p>
        </p:txBody>
      </p:sp>
    </p:spTree>
    <p:extLst>
      <p:ext uri="{BB962C8B-B14F-4D97-AF65-F5344CB8AC3E}">
        <p14:creationId xmlns:p14="http://schemas.microsoft.com/office/powerpoint/2010/main" val="409609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AE9D8-DC3F-4F4E-BF82-E5BEC7E1B838}"/>
              </a:ext>
            </a:extLst>
          </p:cNvPr>
          <p:cNvSpPr>
            <a:spLocks noGrp="1"/>
          </p:cNvSpPr>
          <p:nvPr>
            <p:ph type="title"/>
          </p:nvPr>
        </p:nvSpPr>
        <p:spPr/>
        <p:txBody>
          <a:bodyPr/>
          <a:lstStyle/>
          <a:p>
            <a:r>
              <a:rPr lang="en-US" dirty="0"/>
              <a:t>On first run </a:t>
            </a:r>
          </a:p>
        </p:txBody>
      </p:sp>
      <p:sp>
        <p:nvSpPr>
          <p:cNvPr id="3" name="Content Placeholder 2">
            <a:extLst>
              <a:ext uri="{FF2B5EF4-FFF2-40B4-BE49-F238E27FC236}">
                <a16:creationId xmlns:a16="http://schemas.microsoft.com/office/drawing/2014/main" id="{4C126617-E9D7-CB47-AC51-09A4A9198251}"/>
              </a:ext>
            </a:extLst>
          </p:cNvPr>
          <p:cNvSpPr>
            <a:spLocks noGrp="1"/>
          </p:cNvSpPr>
          <p:nvPr>
            <p:ph idx="1"/>
          </p:nvPr>
        </p:nvSpPr>
        <p:spPr/>
        <p:txBody>
          <a:bodyPr/>
          <a:lstStyle/>
          <a:p>
            <a:r>
              <a:rPr lang="en-US" dirty="0"/>
              <a:t>Use the HPC-setup.zip</a:t>
            </a:r>
          </a:p>
          <a:p>
            <a:r>
              <a:rPr lang="en-US" dirty="0"/>
              <a:t>Contains all the files for spike</a:t>
            </a:r>
            <a:r>
              <a:rPr lang="en-GB" dirty="0"/>
              <a:t> sorting, additionally sets ups python (via anaconda environment), MATLAB and some, other useful things like GitHub</a:t>
            </a:r>
          </a:p>
          <a:p>
            <a:r>
              <a:rPr lang="en-US" dirty="0"/>
              <a:t>Extract using terminal command : ‘unzip HPC-setup.zip’ </a:t>
            </a:r>
          </a:p>
          <a:p>
            <a:pPr lvl="1"/>
            <a:r>
              <a:rPr lang="en-US" dirty="0"/>
              <a:t>Or if using the network drive can extract it directly</a:t>
            </a:r>
            <a:endParaRPr lang="en-GB" dirty="0"/>
          </a:p>
          <a:p>
            <a:r>
              <a:rPr lang="en-GB" dirty="0"/>
              <a:t>Upon extracting this folder you should be able to run the included script files, the folder structure is also designed to work with the scripts</a:t>
            </a:r>
          </a:p>
          <a:p>
            <a:pPr lvl="1"/>
            <a:r>
              <a:rPr lang="en-GB" dirty="0"/>
              <a:t>bash setupHPC.sh</a:t>
            </a:r>
          </a:p>
          <a:p>
            <a:endParaRPr lang="en-GB" dirty="0"/>
          </a:p>
          <a:p>
            <a:endParaRPr lang="en-US" dirty="0"/>
          </a:p>
        </p:txBody>
      </p:sp>
      <p:sp>
        <p:nvSpPr>
          <p:cNvPr id="4" name="Date Placeholder 3">
            <a:extLst>
              <a:ext uri="{FF2B5EF4-FFF2-40B4-BE49-F238E27FC236}">
                <a16:creationId xmlns:a16="http://schemas.microsoft.com/office/drawing/2014/main" id="{8334C14E-EED3-43F7-BFDC-34DA832C132F}"/>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5999ACE4-2107-496C-97A3-4BDB0C7BB53C}"/>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E7C32A35-3850-4279-A16E-69B2BFD0239B}"/>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1936304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64BF-4EE4-48F8-B097-EFD9D16A86D3}"/>
              </a:ext>
            </a:extLst>
          </p:cNvPr>
          <p:cNvSpPr>
            <a:spLocks noGrp="1"/>
          </p:cNvSpPr>
          <p:nvPr>
            <p:ph type="title"/>
          </p:nvPr>
        </p:nvSpPr>
        <p:spPr/>
        <p:txBody>
          <a:bodyPr/>
          <a:lstStyle/>
          <a:p>
            <a:endParaRPr lang="en-GB"/>
          </a:p>
        </p:txBody>
      </p:sp>
      <p:pic>
        <p:nvPicPr>
          <p:cNvPr id="10" name="Content Placeholder 9">
            <a:extLst>
              <a:ext uri="{FF2B5EF4-FFF2-40B4-BE49-F238E27FC236}">
                <a16:creationId xmlns:a16="http://schemas.microsoft.com/office/drawing/2014/main" id="{22E53268-CA36-4734-9F73-65ABEBB34BD3}"/>
              </a:ext>
            </a:extLst>
          </p:cNvPr>
          <p:cNvPicPr>
            <a:picLocks noGrp="1" noChangeAspect="1"/>
          </p:cNvPicPr>
          <p:nvPr>
            <p:ph idx="1"/>
          </p:nvPr>
        </p:nvPicPr>
        <p:blipFill>
          <a:blip r:embed="rId2"/>
          <a:stretch>
            <a:fillRect/>
          </a:stretch>
        </p:blipFill>
        <p:spPr>
          <a:xfrm>
            <a:off x="3142258" y="1825625"/>
            <a:ext cx="5907484" cy="4351338"/>
          </a:xfrm>
        </p:spPr>
      </p:pic>
      <p:sp>
        <p:nvSpPr>
          <p:cNvPr id="4" name="Date Placeholder 3">
            <a:extLst>
              <a:ext uri="{FF2B5EF4-FFF2-40B4-BE49-F238E27FC236}">
                <a16:creationId xmlns:a16="http://schemas.microsoft.com/office/drawing/2014/main" id="{27BB7FD3-49FC-41D4-8E89-EB2256301BDE}"/>
              </a:ext>
            </a:extLst>
          </p:cNvPr>
          <p:cNvSpPr>
            <a:spLocks noGrp="1"/>
          </p:cNvSpPr>
          <p:nvPr>
            <p:ph type="dt" sz="half" idx="10"/>
          </p:nvPr>
        </p:nvSpPr>
        <p:spPr>
          <a:xfrm>
            <a:off x="0" y="6492385"/>
            <a:ext cx="2743200" cy="365125"/>
          </a:xfrm>
        </p:spPr>
        <p:txBody>
          <a:bodyPr/>
          <a:lstStyle/>
          <a:p>
            <a:r>
              <a:rPr lang="en-US"/>
              <a:t>2018/10/24</a:t>
            </a:r>
            <a:endParaRPr lang="en-US" dirty="0"/>
          </a:p>
        </p:txBody>
      </p:sp>
      <p:sp>
        <p:nvSpPr>
          <p:cNvPr id="5" name="Footer Placeholder 4">
            <a:extLst>
              <a:ext uri="{FF2B5EF4-FFF2-40B4-BE49-F238E27FC236}">
                <a16:creationId xmlns:a16="http://schemas.microsoft.com/office/drawing/2014/main" id="{3B016EEE-01BB-4C99-95BA-54F87FBA5A6B}"/>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198065AC-9E85-45E9-BA1E-47440D7F7639}"/>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518758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16834B-81D7-4CED-97C2-9F87825BDDF2}"/>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9080EF2E-3798-4F73-B40C-C138C9D9570B}"/>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8DC5B088-0837-4675-BE53-981F300FFB81}"/>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Cylinder 6">
            <a:extLst>
              <a:ext uri="{FF2B5EF4-FFF2-40B4-BE49-F238E27FC236}">
                <a16:creationId xmlns:a16="http://schemas.microsoft.com/office/drawing/2014/main" id="{D586B4AC-E2CB-4139-9954-00FF4EB2EA4B}"/>
              </a:ext>
            </a:extLst>
          </p:cNvPr>
          <p:cNvSpPr/>
          <p:nvPr/>
        </p:nvSpPr>
        <p:spPr>
          <a:xfrm rot="6923286">
            <a:off x="2195592" y="3570829"/>
            <a:ext cx="361736" cy="35079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ylinder 7">
            <a:extLst>
              <a:ext uri="{FF2B5EF4-FFF2-40B4-BE49-F238E27FC236}">
                <a16:creationId xmlns:a16="http://schemas.microsoft.com/office/drawing/2014/main" id="{17693D2E-E575-42B0-81B9-219B103913B6}"/>
              </a:ext>
            </a:extLst>
          </p:cNvPr>
          <p:cNvSpPr/>
          <p:nvPr/>
        </p:nvSpPr>
        <p:spPr>
          <a:xfrm rot="6923286">
            <a:off x="3653098" y="1016669"/>
            <a:ext cx="361313" cy="4514636"/>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 name="Cylinder 8">
            <a:extLst>
              <a:ext uri="{FF2B5EF4-FFF2-40B4-BE49-F238E27FC236}">
                <a16:creationId xmlns:a16="http://schemas.microsoft.com/office/drawing/2014/main" id="{D59B9909-4102-443F-AF63-A77279F24E32}"/>
              </a:ext>
            </a:extLst>
          </p:cNvPr>
          <p:cNvSpPr/>
          <p:nvPr/>
        </p:nvSpPr>
        <p:spPr>
          <a:xfrm rot="6923286">
            <a:off x="3285388" y="1795338"/>
            <a:ext cx="315337" cy="5401381"/>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D436F459-8C31-49C3-B5FD-36392776CA02}"/>
              </a:ext>
            </a:extLst>
          </p:cNvPr>
          <p:cNvGrpSpPr/>
          <p:nvPr/>
        </p:nvGrpSpPr>
        <p:grpSpPr>
          <a:xfrm>
            <a:off x="1716982" y="778671"/>
            <a:ext cx="2916802" cy="3781289"/>
            <a:chOff x="2096148" y="1008511"/>
            <a:chExt cx="2916802" cy="3781289"/>
          </a:xfrm>
        </p:grpSpPr>
        <p:sp>
          <p:nvSpPr>
            <p:cNvPr id="11" name="Cylinder 10">
              <a:extLst>
                <a:ext uri="{FF2B5EF4-FFF2-40B4-BE49-F238E27FC236}">
                  <a16:creationId xmlns:a16="http://schemas.microsoft.com/office/drawing/2014/main" id="{B9286EC5-EA7C-4B9C-B499-F1D027E7E147}"/>
                </a:ext>
              </a:extLst>
            </p:cNvPr>
            <p:cNvSpPr/>
            <p:nvPr/>
          </p:nvSpPr>
          <p:spPr>
            <a:xfrm flipV="1">
              <a:off x="2096148" y="1008511"/>
              <a:ext cx="2916802" cy="3781289"/>
            </a:xfrm>
            <a:prstGeom prst="can">
              <a:avLst/>
            </a:prstGeom>
            <a:solidFill>
              <a:srgbClr val="E6ECB0">
                <a:alpha val="50196"/>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ylinder 9">
              <a:extLst>
                <a:ext uri="{FF2B5EF4-FFF2-40B4-BE49-F238E27FC236}">
                  <a16:creationId xmlns:a16="http://schemas.microsoft.com/office/drawing/2014/main" id="{A4D3E391-463E-47E9-8920-369BA35D6F64}"/>
                </a:ext>
              </a:extLst>
            </p:cNvPr>
            <p:cNvSpPr/>
            <p:nvPr/>
          </p:nvSpPr>
          <p:spPr>
            <a:xfrm>
              <a:off x="2096148" y="1008511"/>
              <a:ext cx="2916802" cy="3781289"/>
            </a:xfrm>
            <a:prstGeom prst="can">
              <a:avLst/>
            </a:prstGeom>
            <a:solidFill>
              <a:srgbClr val="E6ECB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2BB87ED7-C5B6-490F-9579-5BE01817078E}"/>
              </a:ext>
            </a:extLst>
          </p:cNvPr>
          <p:cNvGrpSpPr/>
          <p:nvPr/>
        </p:nvGrpSpPr>
        <p:grpSpPr>
          <a:xfrm>
            <a:off x="7437120" y="1954108"/>
            <a:ext cx="3819294" cy="3326551"/>
            <a:chOff x="7437120" y="1954109"/>
            <a:chExt cx="3755136" cy="2973388"/>
          </a:xfrm>
        </p:grpSpPr>
        <p:cxnSp>
          <p:nvCxnSpPr>
            <p:cNvPr id="14" name="Straight Arrow Connector 13">
              <a:extLst>
                <a:ext uri="{FF2B5EF4-FFF2-40B4-BE49-F238E27FC236}">
                  <a16:creationId xmlns:a16="http://schemas.microsoft.com/office/drawing/2014/main" id="{20D402E5-DAE2-4E4A-ABEF-285A4E0BA22E}"/>
                </a:ext>
              </a:extLst>
            </p:cNvPr>
            <p:cNvCxnSpPr/>
            <p:nvPr/>
          </p:nvCxnSpPr>
          <p:spPr>
            <a:xfrm flipV="1">
              <a:off x="7437120" y="1954109"/>
              <a:ext cx="0" cy="29733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67F3107-B5CB-45B9-A0F0-CD75B4BA5D67}"/>
                </a:ext>
              </a:extLst>
            </p:cNvPr>
            <p:cNvCxnSpPr/>
            <p:nvPr/>
          </p:nvCxnSpPr>
          <p:spPr>
            <a:xfrm>
              <a:off x="7437120" y="4925568"/>
              <a:ext cx="3755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0" name="Freeform: Shape 19">
            <a:extLst>
              <a:ext uri="{FF2B5EF4-FFF2-40B4-BE49-F238E27FC236}">
                <a16:creationId xmlns:a16="http://schemas.microsoft.com/office/drawing/2014/main" id="{DDF39162-FD84-498D-AF08-149EAF3E9DD5}"/>
              </a:ext>
            </a:extLst>
          </p:cNvPr>
          <p:cNvSpPr/>
          <p:nvPr/>
        </p:nvSpPr>
        <p:spPr>
          <a:xfrm>
            <a:off x="7562335" y="3874667"/>
            <a:ext cx="1236223" cy="635604"/>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635604">
                <a:moveTo>
                  <a:pt x="0" y="277203"/>
                </a:moveTo>
                <a:cubicBezTo>
                  <a:pt x="214184" y="142308"/>
                  <a:pt x="428368" y="7414"/>
                  <a:pt x="556054" y="67138"/>
                </a:cubicBezTo>
                <a:cubicBezTo>
                  <a:pt x="683740" y="126862"/>
                  <a:pt x="681681" y="641727"/>
                  <a:pt x="766119" y="635549"/>
                </a:cubicBezTo>
                <a:cubicBezTo>
                  <a:pt x="850557" y="629371"/>
                  <a:pt x="937054" y="120684"/>
                  <a:pt x="1062681" y="30068"/>
                </a:cubicBezTo>
                <a:cubicBezTo>
                  <a:pt x="1188308" y="-60548"/>
                  <a:pt x="1406611" y="81555"/>
                  <a:pt x="1519881" y="9185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873BEEFA-F717-4B16-B916-CCF9A97B6F95}"/>
              </a:ext>
            </a:extLst>
          </p:cNvPr>
          <p:cNvSpPr/>
          <p:nvPr/>
        </p:nvSpPr>
        <p:spPr>
          <a:xfrm>
            <a:off x="8798558" y="3239011"/>
            <a:ext cx="1236223" cy="1556608"/>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1556608">
                <a:moveTo>
                  <a:pt x="0" y="725622"/>
                </a:moveTo>
                <a:cubicBezTo>
                  <a:pt x="139236" y="910767"/>
                  <a:pt x="406508" y="-124981"/>
                  <a:pt x="531072" y="12637"/>
                </a:cubicBezTo>
                <a:cubicBezTo>
                  <a:pt x="655636" y="150255"/>
                  <a:pt x="676477" y="1466913"/>
                  <a:pt x="747382" y="1551328"/>
                </a:cubicBezTo>
                <a:cubicBezTo>
                  <a:pt x="818288" y="1635743"/>
                  <a:pt x="827755" y="682556"/>
                  <a:pt x="956505" y="519127"/>
                </a:cubicBezTo>
                <a:cubicBezTo>
                  <a:pt x="1085255" y="355698"/>
                  <a:pt x="1406611" y="560454"/>
                  <a:pt x="1519881" y="57075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B336CA6-ED4D-4413-AFA6-48033C965FF4}"/>
              </a:ext>
            </a:extLst>
          </p:cNvPr>
          <p:cNvSpPr txBox="1"/>
          <p:nvPr/>
        </p:nvSpPr>
        <p:spPr>
          <a:xfrm>
            <a:off x="2596708" y="914852"/>
            <a:ext cx="1441892" cy="369332"/>
          </a:xfrm>
          <a:prstGeom prst="rect">
            <a:avLst/>
          </a:prstGeom>
          <a:noFill/>
        </p:spPr>
        <p:txBody>
          <a:bodyPr wrap="square" rtlCol="0">
            <a:spAutoFit/>
          </a:bodyPr>
          <a:lstStyle/>
          <a:p>
            <a:r>
              <a:rPr lang="en-US" dirty="0"/>
              <a:t>Electrode</a:t>
            </a:r>
            <a:endParaRPr lang="en-GB" dirty="0"/>
          </a:p>
        </p:txBody>
      </p:sp>
      <p:sp>
        <p:nvSpPr>
          <p:cNvPr id="23" name="TextBox 22">
            <a:extLst>
              <a:ext uri="{FF2B5EF4-FFF2-40B4-BE49-F238E27FC236}">
                <a16:creationId xmlns:a16="http://schemas.microsoft.com/office/drawing/2014/main" id="{8B078FE9-7DB0-4BA2-A823-B6C1F6C95672}"/>
              </a:ext>
            </a:extLst>
          </p:cNvPr>
          <p:cNvSpPr txBox="1"/>
          <p:nvPr/>
        </p:nvSpPr>
        <p:spPr>
          <a:xfrm>
            <a:off x="8183057" y="1288882"/>
            <a:ext cx="2808412" cy="646331"/>
          </a:xfrm>
          <a:prstGeom prst="rect">
            <a:avLst/>
          </a:prstGeom>
          <a:noFill/>
        </p:spPr>
        <p:txBody>
          <a:bodyPr wrap="square" rtlCol="0">
            <a:spAutoFit/>
          </a:bodyPr>
          <a:lstStyle/>
          <a:p>
            <a:pPr algn="ctr"/>
            <a:r>
              <a:rPr lang="en-US" dirty="0"/>
              <a:t>Electrode Signal (Extracellular Potential)</a:t>
            </a:r>
            <a:endParaRPr lang="en-GB" dirty="0"/>
          </a:p>
        </p:txBody>
      </p:sp>
      <p:sp>
        <p:nvSpPr>
          <p:cNvPr id="24" name="TextBox 23">
            <a:extLst>
              <a:ext uri="{FF2B5EF4-FFF2-40B4-BE49-F238E27FC236}">
                <a16:creationId xmlns:a16="http://schemas.microsoft.com/office/drawing/2014/main" id="{6D2BEC44-A98A-41EF-A755-F533723A0A37}"/>
              </a:ext>
            </a:extLst>
          </p:cNvPr>
          <p:cNvSpPr txBox="1"/>
          <p:nvPr/>
        </p:nvSpPr>
        <p:spPr>
          <a:xfrm>
            <a:off x="10991469" y="5298828"/>
            <a:ext cx="715272" cy="369332"/>
          </a:xfrm>
          <a:prstGeom prst="rect">
            <a:avLst/>
          </a:prstGeom>
          <a:noFill/>
        </p:spPr>
        <p:txBody>
          <a:bodyPr wrap="square" rtlCol="0">
            <a:spAutoFit/>
          </a:bodyPr>
          <a:lstStyle/>
          <a:p>
            <a:r>
              <a:rPr lang="en-US" dirty="0"/>
              <a:t>Time</a:t>
            </a:r>
            <a:endParaRPr lang="en-GB" dirty="0"/>
          </a:p>
        </p:txBody>
      </p:sp>
      <p:sp>
        <p:nvSpPr>
          <p:cNvPr id="25" name="TextBox 24">
            <a:extLst>
              <a:ext uri="{FF2B5EF4-FFF2-40B4-BE49-F238E27FC236}">
                <a16:creationId xmlns:a16="http://schemas.microsoft.com/office/drawing/2014/main" id="{D037B68C-1178-4A51-8413-375AD4AE9740}"/>
              </a:ext>
            </a:extLst>
          </p:cNvPr>
          <p:cNvSpPr txBox="1"/>
          <p:nvPr/>
        </p:nvSpPr>
        <p:spPr>
          <a:xfrm>
            <a:off x="6505697" y="1773626"/>
            <a:ext cx="931423" cy="369332"/>
          </a:xfrm>
          <a:prstGeom prst="rect">
            <a:avLst/>
          </a:prstGeom>
          <a:noFill/>
        </p:spPr>
        <p:txBody>
          <a:bodyPr wrap="square" rtlCol="0">
            <a:spAutoFit/>
          </a:bodyPr>
          <a:lstStyle/>
          <a:p>
            <a:r>
              <a:rPr lang="en-US" dirty="0"/>
              <a:t>Voltage</a:t>
            </a:r>
            <a:endParaRPr lang="en-GB" dirty="0"/>
          </a:p>
        </p:txBody>
      </p:sp>
      <p:sp>
        <p:nvSpPr>
          <p:cNvPr id="26" name="Freeform: Shape 25">
            <a:extLst>
              <a:ext uri="{FF2B5EF4-FFF2-40B4-BE49-F238E27FC236}">
                <a16:creationId xmlns:a16="http://schemas.microsoft.com/office/drawing/2014/main" id="{24D1BE20-3BFC-4677-B7A2-8A0D424C925C}"/>
              </a:ext>
            </a:extLst>
          </p:cNvPr>
          <p:cNvSpPr/>
          <p:nvPr/>
        </p:nvSpPr>
        <p:spPr>
          <a:xfrm>
            <a:off x="10029268" y="3717410"/>
            <a:ext cx="1340395" cy="223620"/>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 name="connsiteX0" fmla="*/ 0 w 1519881"/>
              <a:gd name="connsiteY0" fmla="*/ 269536 h 1095570"/>
              <a:gd name="connsiteX1" fmla="*/ 431142 w 1519881"/>
              <a:gd name="connsiteY1" fmla="*/ 176311 h 1095570"/>
              <a:gd name="connsiteX2" fmla="*/ 747382 w 1519881"/>
              <a:gd name="connsiteY2" fmla="*/ 1095242 h 1095570"/>
              <a:gd name="connsiteX3" fmla="*/ 956505 w 1519881"/>
              <a:gd name="connsiteY3" fmla="*/ 63041 h 1095570"/>
              <a:gd name="connsiteX4" fmla="*/ 1519881 w 1519881"/>
              <a:gd name="connsiteY4" fmla="*/ 114665 h 1095570"/>
              <a:gd name="connsiteX0" fmla="*/ 0 w 1519881"/>
              <a:gd name="connsiteY0" fmla="*/ 218380 h 318932"/>
              <a:gd name="connsiteX1" fmla="*/ 431142 w 1519881"/>
              <a:gd name="connsiteY1" fmla="*/ 125155 h 318932"/>
              <a:gd name="connsiteX2" fmla="*/ 678680 w 1519881"/>
              <a:gd name="connsiteY2" fmla="*/ 317646 h 318932"/>
              <a:gd name="connsiteX3" fmla="*/ 956505 w 1519881"/>
              <a:gd name="connsiteY3" fmla="*/ 11885 h 318932"/>
              <a:gd name="connsiteX4" fmla="*/ 1519881 w 1519881"/>
              <a:gd name="connsiteY4" fmla="*/ 63509 h 318932"/>
              <a:gd name="connsiteX0" fmla="*/ 0 w 1519881"/>
              <a:gd name="connsiteY0" fmla="*/ 155694 h 255642"/>
              <a:gd name="connsiteX1" fmla="*/ 431142 w 1519881"/>
              <a:gd name="connsiteY1" fmla="*/ 62469 h 255642"/>
              <a:gd name="connsiteX2" fmla="*/ 678680 w 1519881"/>
              <a:gd name="connsiteY2" fmla="*/ 254960 h 255642"/>
              <a:gd name="connsiteX3" fmla="*/ 1068927 w 1519881"/>
              <a:gd name="connsiteY3" fmla="*/ 121919 h 255642"/>
              <a:gd name="connsiteX4" fmla="*/ 1519881 w 1519881"/>
              <a:gd name="connsiteY4" fmla="*/ 823 h 255642"/>
              <a:gd name="connsiteX0" fmla="*/ 0 w 1519881"/>
              <a:gd name="connsiteY0" fmla="*/ 157313 h 256584"/>
              <a:gd name="connsiteX1" fmla="*/ 431142 w 1519881"/>
              <a:gd name="connsiteY1" fmla="*/ 64088 h 256584"/>
              <a:gd name="connsiteX2" fmla="*/ 678680 w 1519881"/>
              <a:gd name="connsiteY2" fmla="*/ 256579 h 256584"/>
              <a:gd name="connsiteX3" fmla="*/ 1031453 w 1519881"/>
              <a:gd name="connsiteY3" fmla="*/ 57498 h 256584"/>
              <a:gd name="connsiteX4" fmla="*/ 1519881 w 1519881"/>
              <a:gd name="connsiteY4" fmla="*/ 2442 h 256584"/>
              <a:gd name="connsiteX0" fmla="*/ 0 w 1519881"/>
              <a:gd name="connsiteY0" fmla="*/ 157614 h 282284"/>
              <a:gd name="connsiteX1" fmla="*/ 431142 w 1519881"/>
              <a:gd name="connsiteY1" fmla="*/ 64389 h 282284"/>
              <a:gd name="connsiteX2" fmla="*/ 853558 w 1519881"/>
              <a:gd name="connsiteY2" fmla="*/ 282280 h 282284"/>
              <a:gd name="connsiteX3" fmla="*/ 1031453 w 1519881"/>
              <a:gd name="connsiteY3" fmla="*/ 57799 h 282284"/>
              <a:gd name="connsiteX4" fmla="*/ 1519881 w 1519881"/>
              <a:gd name="connsiteY4" fmla="*/ 2743 h 282284"/>
              <a:gd name="connsiteX0" fmla="*/ 0 w 1519881"/>
              <a:gd name="connsiteY0" fmla="*/ 157614 h 283780"/>
              <a:gd name="connsiteX1" fmla="*/ 431142 w 1519881"/>
              <a:gd name="connsiteY1" fmla="*/ 155829 h 283780"/>
              <a:gd name="connsiteX2" fmla="*/ 853558 w 1519881"/>
              <a:gd name="connsiteY2" fmla="*/ 282280 h 283780"/>
              <a:gd name="connsiteX3" fmla="*/ 1031453 w 1519881"/>
              <a:gd name="connsiteY3" fmla="*/ 57799 h 283780"/>
              <a:gd name="connsiteX4" fmla="*/ 1519881 w 1519881"/>
              <a:gd name="connsiteY4" fmla="*/ 2743 h 283780"/>
              <a:gd name="connsiteX0" fmla="*/ 0 w 1519881"/>
              <a:gd name="connsiteY0" fmla="*/ 157614 h 283780"/>
              <a:gd name="connsiteX1" fmla="*/ 431142 w 1519881"/>
              <a:gd name="connsiteY1" fmla="*/ 155829 h 283780"/>
              <a:gd name="connsiteX2" fmla="*/ 853558 w 1519881"/>
              <a:gd name="connsiteY2" fmla="*/ 282280 h 283780"/>
              <a:gd name="connsiteX3" fmla="*/ 1031453 w 1519881"/>
              <a:gd name="connsiteY3" fmla="*/ 57799 h 283780"/>
              <a:gd name="connsiteX4" fmla="*/ 1519881 w 1519881"/>
              <a:gd name="connsiteY4" fmla="*/ 2743 h 283780"/>
              <a:gd name="connsiteX0" fmla="*/ 0 w 1519881"/>
              <a:gd name="connsiteY0" fmla="*/ 157550 h 278685"/>
              <a:gd name="connsiteX1" fmla="*/ 431142 w 1519881"/>
              <a:gd name="connsiteY1" fmla="*/ 155765 h 278685"/>
              <a:gd name="connsiteX2" fmla="*/ 628715 w 1519881"/>
              <a:gd name="connsiteY2" fmla="*/ 277136 h 278685"/>
              <a:gd name="connsiteX3" fmla="*/ 1031453 w 1519881"/>
              <a:gd name="connsiteY3" fmla="*/ 57735 h 278685"/>
              <a:gd name="connsiteX4" fmla="*/ 1519881 w 1519881"/>
              <a:gd name="connsiteY4" fmla="*/ 2679 h 278685"/>
              <a:gd name="connsiteX0" fmla="*/ 0 w 1647956"/>
              <a:gd name="connsiteY0" fmla="*/ 102485 h 223620"/>
              <a:gd name="connsiteX1" fmla="*/ 431142 w 1647956"/>
              <a:gd name="connsiteY1" fmla="*/ 100700 h 223620"/>
              <a:gd name="connsiteX2" fmla="*/ 628715 w 1647956"/>
              <a:gd name="connsiteY2" fmla="*/ 222071 h 223620"/>
              <a:gd name="connsiteX3" fmla="*/ 1031453 w 1647956"/>
              <a:gd name="connsiteY3" fmla="*/ 2670 h 223620"/>
              <a:gd name="connsiteX4" fmla="*/ 1647956 w 1647956"/>
              <a:gd name="connsiteY4" fmla="*/ 98085 h 22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956" h="223620">
                <a:moveTo>
                  <a:pt x="0" y="102485"/>
                </a:moveTo>
                <a:cubicBezTo>
                  <a:pt x="189201" y="94590"/>
                  <a:pt x="326356" y="80769"/>
                  <a:pt x="431142" y="100700"/>
                </a:cubicBezTo>
                <a:cubicBezTo>
                  <a:pt x="535928" y="120631"/>
                  <a:pt x="528663" y="238409"/>
                  <a:pt x="628715" y="222071"/>
                </a:cubicBezTo>
                <a:cubicBezTo>
                  <a:pt x="728767" y="205733"/>
                  <a:pt x="861580" y="23334"/>
                  <a:pt x="1031453" y="2670"/>
                </a:cubicBezTo>
                <a:cubicBezTo>
                  <a:pt x="1201327" y="-17994"/>
                  <a:pt x="1534686" y="87788"/>
                  <a:pt x="1647956" y="9808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5031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D9CB-1CFF-3C48-BAF4-5CB64981FDFC}"/>
              </a:ext>
            </a:extLst>
          </p:cNvPr>
          <p:cNvSpPr>
            <a:spLocks noGrp="1"/>
          </p:cNvSpPr>
          <p:nvPr>
            <p:ph type="title"/>
          </p:nvPr>
        </p:nvSpPr>
        <p:spPr/>
        <p:txBody>
          <a:bodyPr/>
          <a:lstStyle/>
          <a:p>
            <a:r>
              <a:rPr lang="en-GB" dirty="0"/>
              <a:t>Editing the job script 	1/3</a:t>
            </a:r>
            <a:endParaRPr lang="en-US" dirty="0"/>
          </a:p>
        </p:txBody>
      </p:sp>
      <p:sp>
        <p:nvSpPr>
          <p:cNvPr id="3" name="Content Placeholder 2">
            <a:extLst>
              <a:ext uri="{FF2B5EF4-FFF2-40B4-BE49-F238E27FC236}">
                <a16:creationId xmlns:a16="http://schemas.microsoft.com/office/drawing/2014/main" id="{A856A196-96B9-4249-9FF7-3ECA9BB9AA8E}"/>
              </a:ext>
            </a:extLst>
          </p:cNvPr>
          <p:cNvSpPr>
            <a:spLocks noGrp="1"/>
          </p:cNvSpPr>
          <p:nvPr>
            <p:ph idx="1"/>
          </p:nvPr>
        </p:nvSpPr>
        <p:spPr>
          <a:xfrm>
            <a:off x="685802" y="2142067"/>
            <a:ext cx="2925145" cy="3649133"/>
          </a:xfrm>
        </p:spPr>
        <p:txBody>
          <a:bodyPr>
            <a:normAutofit fontScale="77500" lnSpcReduction="20000"/>
          </a:bodyPr>
          <a:lstStyle/>
          <a:p>
            <a:r>
              <a:rPr lang="en-GB" dirty="0"/>
              <a:t>The CPU and GPU job scripts are largely similar</a:t>
            </a:r>
          </a:p>
          <a:p>
            <a:r>
              <a:rPr lang="en-US" dirty="0"/>
              <a:t>‘availability’</a:t>
            </a:r>
            <a:endParaRPr lang="en-GB" dirty="0"/>
          </a:p>
          <a:p>
            <a:r>
              <a:rPr lang="en-GB" dirty="0"/>
              <a:t>The main difference of GPU script can be seen in:</a:t>
            </a:r>
          </a:p>
          <a:p>
            <a:pPr lvl="1"/>
            <a:r>
              <a:rPr lang="en-GB" dirty="0"/>
              <a:t>line 5, here is where we specify the GPU we want to use</a:t>
            </a:r>
          </a:p>
          <a:p>
            <a:pPr lvl="1"/>
            <a:r>
              <a:rPr lang="en-GB" dirty="0"/>
              <a:t>Module load of Cuda (MATLAB specific version) </a:t>
            </a:r>
          </a:p>
          <a:p>
            <a:endParaRPr lang="en-US" dirty="0"/>
          </a:p>
        </p:txBody>
      </p:sp>
      <p:pic>
        <p:nvPicPr>
          <p:cNvPr id="5" name="Picture 4">
            <a:extLst>
              <a:ext uri="{FF2B5EF4-FFF2-40B4-BE49-F238E27FC236}">
                <a16:creationId xmlns:a16="http://schemas.microsoft.com/office/drawing/2014/main" id="{DD0D15F5-59EF-4781-A268-74EA7484C9C5}"/>
              </a:ext>
            </a:extLst>
          </p:cNvPr>
          <p:cNvPicPr>
            <a:picLocks noChangeAspect="1"/>
          </p:cNvPicPr>
          <p:nvPr/>
        </p:nvPicPr>
        <p:blipFill>
          <a:blip r:embed="rId3"/>
          <a:stretch>
            <a:fillRect/>
          </a:stretch>
        </p:blipFill>
        <p:spPr>
          <a:xfrm>
            <a:off x="4182211" y="1778638"/>
            <a:ext cx="10775354" cy="2766645"/>
          </a:xfrm>
          <a:prstGeom prst="rect">
            <a:avLst/>
          </a:prstGeom>
        </p:spPr>
      </p:pic>
      <p:sp>
        <p:nvSpPr>
          <p:cNvPr id="7" name="Rectangle: Rounded Corners 6">
            <a:extLst>
              <a:ext uri="{FF2B5EF4-FFF2-40B4-BE49-F238E27FC236}">
                <a16:creationId xmlns:a16="http://schemas.microsoft.com/office/drawing/2014/main" id="{0833B44F-A82A-4905-B47C-C51B013815E6}"/>
              </a:ext>
            </a:extLst>
          </p:cNvPr>
          <p:cNvSpPr/>
          <p:nvPr/>
        </p:nvSpPr>
        <p:spPr>
          <a:xfrm>
            <a:off x="7639050" y="2290953"/>
            <a:ext cx="1857375"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1782F887-4518-4BCE-BA49-72AED8D628B2}"/>
              </a:ext>
            </a:extLst>
          </p:cNvPr>
          <p:cNvSpPr/>
          <p:nvPr/>
        </p:nvSpPr>
        <p:spPr>
          <a:xfrm>
            <a:off x="5471448" y="2104263"/>
            <a:ext cx="1620000" cy="252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Date Placeholder 8">
            <a:extLst>
              <a:ext uri="{FF2B5EF4-FFF2-40B4-BE49-F238E27FC236}">
                <a16:creationId xmlns:a16="http://schemas.microsoft.com/office/drawing/2014/main" id="{E56699E0-42E6-4460-BB76-2BA86EB8608D}"/>
              </a:ext>
            </a:extLst>
          </p:cNvPr>
          <p:cNvSpPr>
            <a:spLocks noGrp="1"/>
          </p:cNvSpPr>
          <p:nvPr>
            <p:ph type="dt" sz="half" idx="10"/>
          </p:nvPr>
        </p:nvSpPr>
        <p:spPr/>
        <p:txBody>
          <a:bodyPr/>
          <a:lstStyle/>
          <a:p>
            <a:r>
              <a:rPr lang="en-US"/>
              <a:t>2018/10/24</a:t>
            </a:r>
            <a:endParaRPr lang="en-US" dirty="0"/>
          </a:p>
        </p:txBody>
      </p:sp>
      <p:sp>
        <p:nvSpPr>
          <p:cNvPr id="10" name="Footer Placeholder 9">
            <a:extLst>
              <a:ext uri="{FF2B5EF4-FFF2-40B4-BE49-F238E27FC236}">
                <a16:creationId xmlns:a16="http://schemas.microsoft.com/office/drawing/2014/main" id="{6C54C62E-964B-4377-9DC6-70033DD74FD5}"/>
              </a:ext>
            </a:extLst>
          </p:cNvPr>
          <p:cNvSpPr>
            <a:spLocks noGrp="1"/>
          </p:cNvSpPr>
          <p:nvPr>
            <p:ph type="ftr" sz="quarter" idx="11"/>
          </p:nvPr>
        </p:nvSpPr>
        <p:spPr/>
        <p:txBody>
          <a:bodyPr/>
          <a:lstStyle/>
          <a:p>
            <a:r>
              <a:rPr lang="en-US" dirty="0"/>
              <a:t>HT DragonFly Lab</a:t>
            </a:r>
          </a:p>
        </p:txBody>
      </p:sp>
      <p:sp>
        <p:nvSpPr>
          <p:cNvPr id="11" name="Slide Number Placeholder 10">
            <a:extLst>
              <a:ext uri="{FF2B5EF4-FFF2-40B4-BE49-F238E27FC236}">
                <a16:creationId xmlns:a16="http://schemas.microsoft.com/office/drawing/2014/main" id="{CFB4D691-E5F4-4E77-AFF7-F941FA4B5CB4}"/>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14" name="Rectangle: Rounded Corners 13">
            <a:extLst>
              <a:ext uri="{FF2B5EF4-FFF2-40B4-BE49-F238E27FC236}">
                <a16:creationId xmlns:a16="http://schemas.microsoft.com/office/drawing/2014/main" id="{DDAF6F83-06DD-4D7E-AAD4-56754C85A824}"/>
              </a:ext>
            </a:extLst>
          </p:cNvPr>
          <p:cNvSpPr/>
          <p:nvPr/>
        </p:nvSpPr>
        <p:spPr>
          <a:xfrm>
            <a:off x="4791456" y="3736509"/>
            <a:ext cx="1949577" cy="266700"/>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00"/>
              </a:solidFill>
            </a:endParaRPr>
          </a:p>
        </p:txBody>
      </p:sp>
    </p:spTree>
    <p:extLst>
      <p:ext uri="{BB962C8B-B14F-4D97-AF65-F5344CB8AC3E}">
        <p14:creationId xmlns:p14="http://schemas.microsoft.com/office/powerpoint/2010/main" val="13394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D9CB-1CFF-3C48-BAF4-5CB64981FDFC}"/>
              </a:ext>
            </a:extLst>
          </p:cNvPr>
          <p:cNvSpPr>
            <a:spLocks noGrp="1"/>
          </p:cNvSpPr>
          <p:nvPr>
            <p:ph type="title"/>
          </p:nvPr>
        </p:nvSpPr>
        <p:spPr/>
        <p:txBody>
          <a:bodyPr/>
          <a:lstStyle/>
          <a:p>
            <a:r>
              <a:rPr lang="en-GB" dirty="0"/>
              <a:t>Editing the job script 	1/3</a:t>
            </a:r>
            <a:endParaRPr lang="en-US" dirty="0"/>
          </a:p>
        </p:txBody>
      </p:sp>
      <p:sp>
        <p:nvSpPr>
          <p:cNvPr id="3" name="Content Placeholder 2">
            <a:extLst>
              <a:ext uri="{FF2B5EF4-FFF2-40B4-BE49-F238E27FC236}">
                <a16:creationId xmlns:a16="http://schemas.microsoft.com/office/drawing/2014/main" id="{A856A196-96B9-4249-9FF7-3ECA9BB9AA8E}"/>
              </a:ext>
            </a:extLst>
          </p:cNvPr>
          <p:cNvSpPr>
            <a:spLocks noGrp="1"/>
          </p:cNvSpPr>
          <p:nvPr>
            <p:ph idx="1"/>
          </p:nvPr>
        </p:nvSpPr>
        <p:spPr>
          <a:xfrm>
            <a:off x="685802" y="2142067"/>
            <a:ext cx="2925145" cy="3649133"/>
          </a:xfrm>
        </p:spPr>
        <p:txBody>
          <a:bodyPr>
            <a:normAutofit fontScale="77500" lnSpcReduction="20000"/>
          </a:bodyPr>
          <a:lstStyle/>
          <a:p>
            <a:r>
              <a:rPr lang="en-GB" dirty="0">
                <a:solidFill>
                  <a:schemeClr val="bg1"/>
                </a:solidFill>
              </a:rPr>
              <a:t>The CPU and GPU job scripts are largely similar</a:t>
            </a:r>
          </a:p>
          <a:p>
            <a:r>
              <a:rPr lang="en-US" dirty="0"/>
              <a:t>‘availability’</a:t>
            </a:r>
            <a:endParaRPr lang="en-GB" dirty="0"/>
          </a:p>
          <a:p>
            <a:r>
              <a:rPr lang="en-GB" dirty="0">
                <a:solidFill>
                  <a:schemeClr val="bg1"/>
                </a:solidFill>
              </a:rPr>
              <a:t>The main difference of GPU script can be seen in:</a:t>
            </a:r>
          </a:p>
          <a:p>
            <a:pPr lvl="1"/>
            <a:r>
              <a:rPr lang="en-GB" dirty="0">
                <a:solidFill>
                  <a:schemeClr val="bg1"/>
                </a:solidFill>
              </a:rPr>
              <a:t>line 5, here is where we specify the GPU we want to use</a:t>
            </a:r>
          </a:p>
          <a:p>
            <a:pPr lvl="1"/>
            <a:r>
              <a:rPr lang="en-GB" dirty="0">
                <a:solidFill>
                  <a:schemeClr val="bg1"/>
                </a:solidFill>
              </a:rPr>
              <a:t>Module load of Cuda (MATLAB specific version) </a:t>
            </a:r>
          </a:p>
        </p:txBody>
      </p:sp>
      <p:sp>
        <p:nvSpPr>
          <p:cNvPr id="9" name="Date Placeholder 8">
            <a:extLst>
              <a:ext uri="{FF2B5EF4-FFF2-40B4-BE49-F238E27FC236}">
                <a16:creationId xmlns:a16="http://schemas.microsoft.com/office/drawing/2014/main" id="{E56699E0-42E6-4460-BB76-2BA86EB8608D}"/>
              </a:ext>
            </a:extLst>
          </p:cNvPr>
          <p:cNvSpPr>
            <a:spLocks noGrp="1"/>
          </p:cNvSpPr>
          <p:nvPr>
            <p:ph type="dt" sz="half" idx="10"/>
          </p:nvPr>
        </p:nvSpPr>
        <p:spPr/>
        <p:txBody>
          <a:bodyPr/>
          <a:lstStyle/>
          <a:p>
            <a:r>
              <a:rPr lang="en-US"/>
              <a:t>2018/10/24</a:t>
            </a:r>
            <a:endParaRPr lang="en-US" dirty="0"/>
          </a:p>
        </p:txBody>
      </p:sp>
      <p:sp>
        <p:nvSpPr>
          <p:cNvPr id="10" name="Footer Placeholder 9">
            <a:extLst>
              <a:ext uri="{FF2B5EF4-FFF2-40B4-BE49-F238E27FC236}">
                <a16:creationId xmlns:a16="http://schemas.microsoft.com/office/drawing/2014/main" id="{6C54C62E-964B-4377-9DC6-70033DD74FD5}"/>
              </a:ext>
            </a:extLst>
          </p:cNvPr>
          <p:cNvSpPr>
            <a:spLocks noGrp="1"/>
          </p:cNvSpPr>
          <p:nvPr>
            <p:ph type="ftr" sz="quarter" idx="11"/>
          </p:nvPr>
        </p:nvSpPr>
        <p:spPr/>
        <p:txBody>
          <a:bodyPr/>
          <a:lstStyle/>
          <a:p>
            <a:r>
              <a:rPr lang="en-US" dirty="0"/>
              <a:t>HT DragonFly Lab</a:t>
            </a:r>
          </a:p>
        </p:txBody>
      </p:sp>
      <p:sp>
        <p:nvSpPr>
          <p:cNvPr id="11" name="Slide Number Placeholder 10">
            <a:extLst>
              <a:ext uri="{FF2B5EF4-FFF2-40B4-BE49-F238E27FC236}">
                <a16:creationId xmlns:a16="http://schemas.microsoft.com/office/drawing/2014/main" id="{CFB4D691-E5F4-4E77-AFF7-F941FA4B5CB4}"/>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6" name="Picture 5">
            <a:extLst>
              <a:ext uri="{FF2B5EF4-FFF2-40B4-BE49-F238E27FC236}">
                <a16:creationId xmlns:a16="http://schemas.microsoft.com/office/drawing/2014/main" id="{D2437BCB-F6F2-48A7-887C-1E2DE394B11E}"/>
              </a:ext>
            </a:extLst>
          </p:cNvPr>
          <p:cNvPicPr>
            <a:picLocks noChangeAspect="1"/>
          </p:cNvPicPr>
          <p:nvPr/>
        </p:nvPicPr>
        <p:blipFill>
          <a:blip r:embed="rId3"/>
          <a:stretch>
            <a:fillRect/>
          </a:stretch>
        </p:blipFill>
        <p:spPr>
          <a:xfrm>
            <a:off x="4182211" y="1776032"/>
            <a:ext cx="5555461" cy="3970364"/>
          </a:xfrm>
          <a:prstGeom prst="rect">
            <a:avLst/>
          </a:prstGeom>
        </p:spPr>
      </p:pic>
    </p:spTree>
    <p:extLst>
      <p:ext uri="{BB962C8B-B14F-4D97-AF65-F5344CB8AC3E}">
        <p14:creationId xmlns:p14="http://schemas.microsoft.com/office/powerpoint/2010/main" val="4202099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D9CB-1CFF-3C48-BAF4-5CB64981FDFC}"/>
              </a:ext>
            </a:extLst>
          </p:cNvPr>
          <p:cNvSpPr>
            <a:spLocks noGrp="1"/>
          </p:cNvSpPr>
          <p:nvPr>
            <p:ph type="title"/>
          </p:nvPr>
        </p:nvSpPr>
        <p:spPr/>
        <p:txBody>
          <a:bodyPr/>
          <a:lstStyle/>
          <a:p>
            <a:r>
              <a:rPr lang="en-GB" dirty="0"/>
              <a:t>Editing the job script 	2/3</a:t>
            </a:r>
            <a:endParaRPr lang="en-US" dirty="0"/>
          </a:p>
        </p:txBody>
      </p:sp>
      <p:sp>
        <p:nvSpPr>
          <p:cNvPr id="3" name="Content Placeholder 2">
            <a:extLst>
              <a:ext uri="{FF2B5EF4-FFF2-40B4-BE49-F238E27FC236}">
                <a16:creationId xmlns:a16="http://schemas.microsoft.com/office/drawing/2014/main" id="{A856A196-96B9-4249-9FF7-3ECA9BB9AA8E}"/>
              </a:ext>
            </a:extLst>
          </p:cNvPr>
          <p:cNvSpPr>
            <a:spLocks noGrp="1"/>
          </p:cNvSpPr>
          <p:nvPr>
            <p:ph idx="1"/>
          </p:nvPr>
        </p:nvSpPr>
        <p:spPr>
          <a:xfrm>
            <a:off x="685802" y="2142067"/>
            <a:ext cx="2925145" cy="3649133"/>
          </a:xfrm>
        </p:spPr>
        <p:txBody>
          <a:bodyPr>
            <a:normAutofit/>
          </a:bodyPr>
          <a:lstStyle/>
          <a:p>
            <a:r>
              <a:rPr lang="en-GB" dirty="0"/>
              <a:t>Load programs required</a:t>
            </a:r>
          </a:p>
          <a:p>
            <a:r>
              <a:rPr lang="en-GB" dirty="0"/>
              <a:t>Copy files/functions to the $TMPDIR</a:t>
            </a:r>
          </a:p>
          <a:p>
            <a:r>
              <a:rPr lang="en-GB" dirty="0"/>
              <a:t>Add functions to PATH</a:t>
            </a:r>
          </a:p>
          <a:p>
            <a:endParaRPr lang="en-US" dirty="0"/>
          </a:p>
        </p:txBody>
      </p:sp>
      <p:pic>
        <p:nvPicPr>
          <p:cNvPr id="5" name="Picture 4">
            <a:extLst>
              <a:ext uri="{FF2B5EF4-FFF2-40B4-BE49-F238E27FC236}">
                <a16:creationId xmlns:a16="http://schemas.microsoft.com/office/drawing/2014/main" id="{DD0D15F5-59EF-4781-A268-74EA7484C9C5}"/>
              </a:ext>
            </a:extLst>
          </p:cNvPr>
          <p:cNvPicPr>
            <a:picLocks noChangeAspect="1"/>
          </p:cNvPicPr>
          <p:nvPr/>
        </p:nvPicPr>
        <p:blipFill>
          <a:blip r:embed="rId3"/>
          <a:stretch>
            <a:fillRect/>
          </a:stretch>
        </p:blipFill>
        <p:spPr>
          <a:xfrm>
            <a:off x="4182211" y="1778638"/>
            <a:ext cx="10774800" cy="4576213"/>
          </a:xfrm>
          <a:prstGeom prst="rect">
            <a:avLst/>
          </a:prstGeom>
        </p:spPr>
      </p:pic>
      <p:sp>
        <p:nvSpPr>
          <p:cNvPr id="7" name="Rectangle: Rounded Corners 6">
            <a:extLst>
              <a:ext uri="{FF2B5EF4-FFF2-40B4-BE49-F238E27FC236}">
                <a16:creationId xmlns:a16="http://schemas.microsoft.com/office/drawing/2014/main" id="{0833B44F-A82A-4905-B47C-C51B013815E6}"/>
              </a:ext>
            </a:extLst>
          </p:cNvPr>
          <p:cNvSpPr/>
          <p:nvPr/>
        </p:nvSpPr>
        <p:spPr>
          <a:xfrm>
            <a:off x="5115306" y="3022473"/>
            <a:ext cx="2797302" cy="216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Date Placeholder 3">
            <a:extLst>
              <a:ext uri="{FF2B5EF4-FFF2-40B4-BE49-F238E27FC236}">
                <a16:creationId xmlns:a16="http://schemas.microsoft.com/office/drawing/2014/main" id="{5B4C1568-C80A-4417-86FE-1F3415EAD7B4}"/>
              </a:ext>
            </a:extLst>
          </p:cNvPr>
          <p:cNvSpPr>
            <a:spLocks noGrp="1"/>
          </p:cNvSpPr>
          <p:nvPr>
            <p:ph type="dt" sz="half" idx="10"/>
          </p:nvPr>
        </p:nvSpPr>
        <p:spPr/>
        <p:txBody>
          <a:bodyPr/>
          <a:lstStyle/>
          <a:p>
            <a:r>
              <a:rPr lang="en-US"/>
              <a:t>2018/10/24</a:t>
            </a:r>
            <a:endParaRPr lang="en-US" dirty="0"/>
          </a:p>
        </p:txBody>
      </p:sp>
      <p:sp>
        <p:nvSpPr>
          <p:cNvPr id="10" name="Footer Placeholder 9">
            <a:extLst>
              <a:ext uri="{FF2B5EF4-FFF2-40B4-BE49-F238E27FC236}">
                <a16:creationId xmlns:a16="http://schemas.microsoft.com/office/drawing/2014/main" id="{9A416E39-9C99-4862-9635-D546DC80138C}"/>
              </a:ext>
            </a:extLst>
          </p:cNvPr>
          <p:cNvSpPr>
            <a:spLocks noGrp="1"/>
          </p:cNvSpPr>
          <p:nvPr>
            <p:ph type="ftr" sz="quarter" idx="11"/>
          </p:nvPr>
        </p:nvSpPr>
        <p:spPr/>
        <p:txBody>
          <a:bodyPr/>
          <a:lstStyle/>
          <a:p>
            <a:r>
              <a:rPr lang="en-US" dirty="0"/>
              <a:t>HT DragonFly Lab</a:t>
            </a:r>
          </a:p>
        </p:txBody>
      </p:sp>
      <p:sp>
        <p:nvSpPr>
          <p:cNvPr id="11" name="Slide Number Placeholder 10">
            <a:extLst>
              <a:ext uri="{FF2B5EF4-FFF2-40B4-BE49-F238E27FC236}">
                <a16:creationId xmlns:a16="http://schemas.microsoft.com/office/drawing/2014/main" id="{21703839-50CA-46FF-8249-DF20FD7A2F75}"/>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
        <p:nvSpPr>
          <p:cNvPr id="13" name="Rectangle: Rounded Corners 12">
            <a:extLst>
              <a:ext uri="{FF2B5EF4-FFF2-40B4-BE49-F238E27FC236}">
                <a16:creationId xmlns:a16="http://schemas.microsoft.com/office/drawing/2014/main" id="{E0E2F2A8-1E73-4254-B3F6-7FD754CA2BB6}"/>
              </a:ext>
            </a:extLst>
          </p:cNvPr>
          <p:cNvSpPr/>
          <p:nvPr/>
        </p:nvSpPr>
        <p:spPr>
          <a:xfrm>
            <a:off x="5103114" y="3754298"/>
            <a:ext cx="3050286" cy="216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AF1E6083-F5C4-4CAE-81C7-F048781B0304}"/>
              </a:ext>
            </a:extLst>
          </p:cNvPr>
          <p:cNvSpPr/>
          <p:nvPr/>
        </p:nvSpPr>
        <p:spPr>
          <a:xfrm>
            <a:off x="5103114" y="5945958"/>
            <a:ext cx="2199894" cy="216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3760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5EAC92-5506-4713-B2CD-7AE6C7CDACBA}"/>
              </a:ext>
            </a:extLst>
          </p:cNvPr>
          <p:cNvPicPr>
            <a:picLocks noChangeAspect="1"/>
          </p:cNvPicPr>
          <p:nvPr/>
        </p:nvPicPr>
        <p:blipFill>
          <a:blip r:embed="rId3"/>
          <a:stretch>
            <a:fillRect/>
          </a:stretch>
        </p:blipFill>
        <p:spPr>
          <a:xfrm>
            <a:off x="4182211" y="1778638"/>
            <a:ext cx="10774800" cy="4053112"/>
          </a:xfrm>
          <a:prstGeom prst="rect">
            <a:avLst/>
          </a:prstGeom>
        </p:spPr>
      </p:pic>
      <p:sp>
        <p:nvSpPr>
          <p:cNvPr id="2" name="Title 1">
            <a:extLst>
              <a:ext uri="{FF2B5EF4-FFF2-40B4-BE49-F238E27FC236}">
                <a16:creationId xmlns:a16="http://schemas.microsoft.com/office/drawing/2014/main" id="{8513D9CB-1CFF-3C48-BAF4-5CB64981FDFC}"/>
              </a:ext>
            </a:extLst>
          </p:cNvPr>
          <p:cNvSpPr>
            <a:spLocks noGrp="1"/>
          </p:cNvSpPr>
          <p:nvPr>
            <p:ph type="title"/>
          </p:nvPr>
        </p:nvSpPr>
        <p:spPr/>
        <p:txBody>
          <a:bodyPr/>
          <a:lstStyle/>
          <a:p>
            <a:r>
              <a:rPr lang="en-GB" dirty="0"/>
              <a:t>Editing the job script 	3/3</a:t>
            </a:r>
            <a:endParaRPr lang="en-US" dirty="0"/>
          </a:p>
        </p:txBody>
      </p:sp>
      <p:sp>
        <p:nvSpPr>
          <p:cNvPr id="3" name="Content Placeholder 2">
            <a:extLst>
              <a:ext uri="{FF2B5EF4-FFF2-40B4-BE49-F238E27FC236}">
                <a16:creationId xmlns:a16="http://schemas.microsoft.com/office/drawing/2014/main" id="{A856A196-96B9-4249-9FF7-3ECA9BB9AA8E}"/>
              </a:ext>
            </a:extLst>
          </p:cNvPr>
          <p:cNvSpPr>
            <a:spLocks noGrp="1"/>
          </p:cNvSpPr>
          <p:nvPr>
            <p:ph idx="1"/>
          </p:nvPr>
        </p:nvSpPr>
        <p:spPr>
          <a:xfrm>
            <a:off x="685802" y="2142067"/>
            <a:ext cx="2925145" cy="3649133"/>
          </a:xfrm>
        </p:spPr>
        <p:txBody>
          <a:bodyPr>
            <a:normAutofit/>
          </a:bodyPr>
          <a:lstStyle/>
          <a:p>
            <a:r>
              <a:rPr lang="en-US" dirty="0"/>
              <a:t>FILEPATH to your script, relative to the $TMPDIR</a:t>
            </a:r>
            <a:endParaRPr lang="en-GB" dirty="0"/>
          </a:p>
          <a:p>
            <a:r>
              <a:rPr lang="en-GB" dirty="0"/>
              <a:t>FILENAME of your script once in the path</a:t>
            </a:r>
          </a:p>
          <a:p>
            <a:endParaRPr lang="en-US" dirty="0"/>
          </a:p>
        </p:txBody>
      </p:sp>
      <p:sp>
        <p:nvSpPr>
          <p:cNvPr id="7" name="Rectangle: Rounded Corners 6">
            <a:extLst>
              <a:ext uri="{FF2B5EF4-FFF2-40B4-BE49-F238E27FC236}">
                <a16:creationId xmlns:a16="http://schemas.microsoft.com/office/drawing/2014/main" id="{0833B44F-A82A-4905-B47C-C51B013815E6}"/>
              </a:ext>
            </a:extLst>
          </p:cNvPr>
          <p:cNvSpPr/>
          <p:nvPr/>
        </p:nvSpPr>
        <p:spPr>
          <a:xfrm>
            <a:off x="4818126" y="2314258"/>
            <a:ext cx="3335274" cy="396000"/>
          </a:xfrm>
          <a:prstGeom prst="roundRect">
            <a:avLst/>
          </a:prstGeom>
          <a:no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Date Placeholder 3">
            <a:extLst>
              <a:ext uri="{FF2B5EF4-FFF2-40B4-BE49-F238E27FC236}">
                <a16:creationId xmlns:a16="http://schemas.microsoft.com/office/drawing/2014/main" id="{A8F72F44-2419-47BB-80AE-3CD190811FAC}"/>
              </a:ext>
            </a:extLst>
          </p:cNvPr>
          <p:cNvSpPr>
            <a:spLocks noGrp="1"/>
          </p:cNvSpPr>
          <p:nvPr>
            <p:ph type="dt" sz="half" idx="10"/>
          </p:nvPr>
        </p:nvSpPr>
        <p:spPr/>
        <p:txBody>
          <a:bodyPr/>
          <a:lstStyle/>
          <a:p>
            <a:r>
              <a:rPr lang="en-US"/>
              <a:t>2018/10/24</a:t>
            </a:r>
            <a:endParaRPr lang="en-US" dirty="0"/>
          </a:p>
        </p:txBody>
      </p:sp>
      <p:sp>
        <p:nvSpPr>
          <p:cNvPr id="9" name="Footer Placeholder 8">
            <a:extLst>
              <a:ext uri="{FF2B5EF4-FFF2-40B4-BE49-F238E27FC236}">
                <a16:creationId xmlns:a16="http://schemas.microsoft.com/office/drawing/2014/main" id="{C2C3CB79-AE41-4283-AE21-94147CD64774}"/>
              </a:ext>
            </a:extLst>
          </p:cNvPr>
          <p:cNvSpPr>
            <a:spLocks noGrp="1"/>
          </p:cNvSpPr>
          <p:nvPr>
            <p:ph type="ftr" sz="quarter" idx="11"/>
          </p:nvPr>
        </p:nvSpPr>
        <p:spPr/>
        <p:txBody>
          <a:bodyPr/>
          <a:lstStyle/>
          <a:p>
            <a:r>
              <a:rPr lang="en-US" dirty="0"/>
              <a:t>HT DragonFly Lab</a:t>
            </a:r>
          </a:p>
        </p:txBody>
      </p:sp>
      <p:sp>
        <p:nvSpPr>
          <p:cNvPr id="10" name="Slide Number Placeholder 9">
            <a:extLst>
              <a:ext uri="{FF2B5EF4-FFF2-40B4-BE49-F238E27FC236}">
                <a16:creationId xmlns:a16="http://schemas.microsoft.com/office/drawing/2014/main" id="{E289D000-AA43-44B3-BD2A-DAFDFF0F3F79}"/>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12" name="Rectangle: Rounded Corners 11">
            <a:extLst>
              <a:ext uri="{FF2B5EF4-FFF2-40B4-BE49-F238E27FC236}">
                <a16:creationId xmlns:a16="http://schemas.microsoft.com/office/drawing/2014/main" id="{90FA6D2C-F1DD-4FB9-A59F-1C179ECFEA06}"/>
              </a:ext>
            </a:extLst>
          </p:cNvPr>
          <p:cNvSpPr/>
          <p:nvPr/>
        </p:nvSpPr>
        <p:spPr>
          <a:xfrm>
            <a:off x="4967755" y="4131118"/>
            <a:ext cx="4808012" cy="396000"/>
          </a:xfrm>
          <a:prstGeom prst="round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FBFA7B05-5447-4571-90F6-B1EB8DAB6B7F}"/>
              </a:ext>
            </a:extLst>
          </p:cNvPr>
          <p:cNvSpPr/>
          <p:nvPr/>
        </p:nvSpPr>
        <p:spPr>
          <a:xfrm>
            <a:off x="4761599" y="5395200"/>
            <a:ext cx="2931553" cy="396000"/>
          </a:xfrm>
          <a:prstGeom prst="round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507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EFA6-9751-46DB-8A63-9F52F0EBCF00}"/>
              </a:ext>
            </a:extLst>
          </p:cNvPr>
          <p:cNvSpPr>
            <a:spLocks noGrp="1"/>
          </p:cNvSpPr>
          <p:nvPr>
            <p:ph type="title"/>
          </p:nvPr>
        </p:nvSpPr>
        <p:spPr/>
        <p:txBody>
          <a:bodyPr/>
          <a:lstStyle/>
          <a:p>
            <a:r>
              <a:rPr lang="en-US" dirty="0"/>
              <a:t>$WORK no longer there?</a:t>
            </a:r>
            <a:endParaRPr lang="en-GB" dirty="0"/>
          </a:p>
        </p:txBody>
      </p:sp>
      <p:sp>
        <p:nvSpPr>
          <p:cNvPr id="3" name="Content Placeholder 2">
            <a:extLst>
              <a:ext uri="{FF2B5EF4-FFF2-40B4-BE49-F238E27FC236}">
                <a16:creationId xmlns:a16="http://schemas.microsoft.com/office/drawing/2014/main" id="{90DC53DD-F142-4D5D-9345-380B7A6C94E6}"/>
              </a:ext>
            </a:extLst>
          </p:cNvPr>
          <p:cNvSpPr>
            <a:spLocks noGrp="1"/>
          </p:cNvSpPr>
          <p:nvPr>
            <p:ph idx="1"/>
          </p:nvPr>
        </p:nvSpPr>
        <p:spPr>
          <a:xfrm>
            <a:off x="838200" y="1825625"/>
            <a:ext cx="5013960" cy="4351338"/>
          </a:xfrm>
        </p:spPr>
        <p:txBody>
          <a:bodyPr/>
          <a:lstStyle/>
          <a:p>
            <a:r>
              <a:rPr lang="en-US" dirty="0"/>
              <a:t>Recent updates mean that you might need to manually define the variable $WORK in your script.</a:t>
            </a:r>
          </a:p>
          <a:p>
            <a:r>
              <a:rPr lang="en-US" dirty="0"/>
              <a:t>The same way we defined $</a:t>
            </a:r>
            <a:r>
              <a:rPr lang="en-US" dirty="0" err="1"/>
              <a:t>srcDir</a:t>
            </a:r>
            <a:r>
              <a:rPr lang="en-US"/>
              <a:t>.</a:t>
            </a:r>
            <a:endParaRPr lang="en-GB" dirty="0"/>
          </a:p>
        </p:txBody>
      </p:sp>
      <p:sp>
        <p:nvSpPr>
          <p:cNvPr id="4" name="Date Placeholder 3">
            <a:extLst>
              <a:ext uri="{FF2B5EF4-FFF2-40B4-BE49-F238E27FC236}">
                <a16:creationId xmlns:a16="http://schemas.microsoft.com/office/drawing/2014/main" id="{F140B252-C794-4976-B566-5B82F4787872}"/>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CF7CCD21-6A20-4444-BE03-23DC3434F841}"/>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28F321F3-828B-4C8B-A335-3B80500AF31E}"/>
              </a:ext>
            </a:extLst>
          </p:cNvPr>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7" name="Picture 6">
            <a:extLst>
              <a:ext uri="{FF2B5EF4-FFF2-40B4-BE49-F238E27FC236}">
                <a16:creationId xmlns:a16="http://schemas.microsoft.com/office/drawing/2014/main" id="{FB634F1A-F7E8-4532-9476-D60D61D37787}"/>
              </a:ext>
            </a:extLst>
          </p:cNvPr>
          <p:cNvPicPr>
            <a:picLocks noChangeAspect="1"/>
          </p:cNvPicPr>
          <p:nvPr/>
        </p:nvPicPr>
        <p:blipFill>
          <a:blip r:embed="rId3"/>
          <a:stretch>
            <a:fillRect/>
          </a:stretch>
        </p:blipFill>
        <p:spPr>
          <a:xfrm>
            <a:off x="6096000" y="1825625"/>
            <a:ext cx="5355600" cy="1857184"/>
          </a:xfrm>
          <a:prstGeom prst="rect">
            <a:avLst/>
          </a:prstGeom>
        </p:spPr>
      </p:pic>
    </p:spTree>
    <p:extLst>
      <p:ext uri="{BB962C8B-B14F-4D97-AF65-F5344CB8AC3E}">
        <p14:creationId xmlns:p14="http://schemas.microsoft.com/office/powerpoint/2010/main" val="410920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27E2-92FC-AF40-97AB-637AAE3413E5}"/>
              </a:ext>
            </a:extLst>
          </p:cNvPr>
          <p:cNvSpPr>
            <a:spLocks noGrp="1"/>
          </p:cNvSpPr>
          <p:nvPr>
            <p:ph type="title"/>
          </p:nvPr>
        </p:nvSpPr>
        <p:spPr/>
        <p:txBody>
          <a:bodyPr/>
          <a:lstStyle/>
          <a:p>
            <a:r>
              <a:rPr lang="en-US" dirty="0"/>
              <a:t>Make sure the code is HPC compatible</a:t>
            </a:r>
          </a:p>
        </p:txBody>
      </p:sp>
      <p:sp>
        <p:nvSpPr>
          <p:cNvPr id="3" name="Content Placeholder 2">
            <a:extLst>
              <a:ext uri="{FF2B5EF4-FFF2-40B4-BE49-F238E27FC236}">
                <a16:creationId xmlns:a16="http://schemas.microsoft.com/office/drawing/2014/main" id="{3AD8B2A4-FE06-3049-8FFB-8B140868C5A6}"/>
              </a:ext>
            </a:extLst>
          </p:cNvPr>
          <p:cNvSpPr>
            <a:spLocks noGrp="1"/>
          </p:cNvSpPr>
          <p:nvPr>
            <p:ph idx="1"/>
          </p:nvPr>
        </p:nvSpPr>
        <p:spPr/>
        <p:txBody>
          <a:bodyPr/>
          <a:lstStyle/>
          <a:p>
            <a:r>
              <a:rPr lang="en-US" dirty="0"/>
              <a:t>Important to </a:t>
            </a:r>
            <a:r>
              <a:rPr lang="en-GB" dirty="0"/>
              <a:t>realise</a:t>
            </a:r>
            <a:r>
              <a:rPr lang="en-US" dirty="0"/>
              <a:t> that the HPC creates a different ‘user’, this user’s home folder (root directory) is $TMPDIR</a:t>
            </a:r>
            <a:endParaRPr lang="en-GB" dirty="0"/>
          </a:p>
          <a:p>
            <a:r>
              <a:rPr lang="en-GB" dirty="0"/>
              <a:t>Use the job script to copy the files needed for your code – in the same way that your code wants them</a:t>
            </a:r>
          </a:p>
          <a:p>
            <a:pPr lvl="1"/>
            <a:r>
              <a:rPr lang="en-US" dirty="0"/>
              <a:t>I</a:t>
            </a:r>
            <a:r>
              <a:rPr lang="en-GB" dirty="0"/>
              <a:t>f your code is looking for a folder called ‘Functions’, you need to copy that folder to where your script can see it.</a:t>
            </a:r>
          </a:p>
          <a:p>
            <a:r>
              <a:rPr lang="en-US" dirty="0"/>
              <a:t>U</a:t>
            </a:r>
            <a:r>
              <a:rPr lang="en-GB" dirty="0"/>
              <a:t>se Relative paths – e.g. ‘ ../ ’  to go up a directory</a:t>
            </a:r>
          </a:p>
          <a:p>
            <a:pPr lvl="1"/>
            <a:r>
              <a:rPr lang="en-US" dirty="0"/>
              <a:t>N</a:t>
            </a:r>
            <a:r>
              <a:rPr lang="en-GB" dirty="0"/>
              <a:t>OTE: Windows uses ‘..\’, but the HPC is Linux based so ‘../’ </a:t>
            </a:r>
            <a:r>
              <a:rPr lang="en-GB" b="1" dirty="0">
                <a:solidFill>
                  <a:srgbClr val="FF0000"/>
                </a:solidFill>
                <a:highlight>
                  <a:srgbClr val="FFFF00"/>
                </a:highlight>
              </a:rPr>
              <a:t>!!!!</a:t>
            </a:r>
          </a:p>
          <a:p>
            <a:pPr marL="0" indent="0">
              <a:buNone/>
            </a:pPr>
            <a:endParaRPr lang="en-US" dirty="0"/>
          </a:p>
        </p:txBody>
      </p:sp>
      <p:sp>
        <p:nvSpPr>
          <p:cNvPr id="4" name="Date Placeholder 3">
            <a:extLst>
              <a:ext uri="{FF2B5EF4-FFF2-40B4-BE49-F238E27FC236}">
                <a16:creationId xmlns:a16="http://schemas.microsoft.com/office/drawing/2014/main" id="{A2DB9F79-310E-45F0-849A-747CA7C73EFE}"/>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0855EEBB-98F1-4B6C-96F5-8EB8E29886F8}"/>
              </a:ext>
            </a:extLst>
          </p:cNvPr>
          <p:cNvSpPr>
            <a:spLocks noGrp="1"/>
          </p:cNvSpPr>
          <p:nvPr>
            <p:ph type="ftr" sz="quarter" idx="11"/>
          </p:nvPr>
        </p:nvSpPr>
        <p:spPr/>
        <p:txBody>
          <a:bodyPr/>
          <a:lstStyle/>
          <a:p>
            <a:r>
              <a:rPr lang="en-US" dirty="0"/>
              <a:t>HT DragonFly Lab</a:t>
            </a:r>
          </a:p>
        </p:txBody>
      </p:sp>
      <p:sp>
        <p:nvSpPr>
          <p:cNvPr id="6" name="Slide Number Placeholder 5">
            <a:extLst>
              <a:ext uri="{FF2B5EF4-FFF2-40B4-BE49-F238E27FC236}">
                <a16:creationId xmlns:a16="http://schemas.microsoft.com/office/drawing/2014/main" id="{66BF14B7-DB2A-4B20-9E93-EA0CEFD9E147}"/>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3502101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E7F7-918F-4FC8-959F-28C59553A4B6}"/>
              </a:ext>
            </a:extLst>
          </p:cNvPr>
          <p:cNvSpPr>
            <a:spLocks noGrp="1"/>
          </p:cNvSpPr>
          <p:nvPr>
            <p:ph type="title"/>
          </p:nvPr>
        </p:nvSpPr>
        <p:spPr/>
        <p:txBody>
          <a:bodyPr/>
          <a:lstStyle/>
          <a:p>
            <a:r>
              <a:rPr lang="en-US" dirty="0"/>
              <a:t>Submit the job to the HPC Queue</a:t>
            </a:r>
            <a:endParaRPr lang="en-GB" dirty="0"/>
          </a:p>
        </p:txBody>
      </p:sp>
      <p:sp>
        <p:nvSpPr>
          <p:cNvPr id="3" name="Content Placeholder 2">
            <a:extLst>
              <a:ext uri="{FF2B5EF4-FFF2-40B4-BE49-F238E27FC236}">
                <a16:creationId xmlns:a16="http://schemas.microsoft.com/office/drawing/2014/main" id="{0D912A49-41DC-41A0-9E10-F23FA1CC4468}"/>
              </a:ext>
            </a:extLst>
          </p:cNvPr>
          <p:cNvSpPr>
            <a:spLocks noGrp="1"/>
          </p:cNvSpPr>
          <p:nvPr>
            <p:ph idx="1"/>
          </p:nvPr>
        </p:nvSpPr>
        <p:spPr>
          <a:xfrm>
            <a:off x="838199" y="1825625"/>
            <a:ext cx="4481945" cy="4351338"/>
          </a:xfrm>
        </p:spPr>
        <p:txBody>
          <a:bodyPr/>
          <a:lstStyle/>
          <a:p>
            <a:r>
              <a:rPr lang="en-US" dirty="0" err="1"/>
              <a:t>qsub</a:t>
            </a:r>
            <a:r>
              <a:rPr lang="en-US" dirty="0"/>
              <a:t> &lt;</a:t>
            </a:r>
            <a:r>
              <a:rPr lang="en-US" dirty="0" err="1"/>
              <a:t>scriptName</a:t>
            </a:r>
            <a:r>
              <a:rPr lang="en-US" dirty="0"/>
              <a:t>&gt;</a:t>
            </a:r>
          </a:p>
          <a:p>
            <a:r>
              <a:rPr lang="en-US" dirty="0"/>
              <a:t>E.g. </a:t>
            </a:r>
            <a:r>
              <a:rPr lang="en-US" dirty="0" err="1"/>
              <a:t>qsub</a:t>
            </a:r>
            <a:r>
              <a:rPr lang="en-US" dirty="0"/>
              <a:t> gpuMatlabJob.sh</a:t>
            </a:r>
            <a:endParaRPr lang="en-GB" dirty="0"/>
          </a:p>
        </p:txBody>
      </p:sp>
      <p:sp>
        <p:nvSpPr>
          <p:cNvPr id="4" name="Date Placeholder 3">
            <a:extLst>
              <a:ext uri="{FF2B5EF4-FFF2-40B4-BE49-F238E27FC236}">
                <a16:creationId xmlns:a16="http://schemas.microsoft.com/office/drawing/2014/main" id="{5FA2E421-CA8E-4302-A165-218B98470E4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5D7177BC-7166-49B3-9C63-F1C4BDE95CEE}"/>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B17DEBB8-231B-4B88-A367-3AEEF483BE6D}"/>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4010319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E7F7-918F-4FC8-959F-28C59553A4B6}"/>
              </a:ext>
            </a:extLst>
          </p:cNvPr>
          <p:cNvSpPr>
            <a:spLocks noGrp="1"/>
          </p:cNvSpPr>
          <p:nvPr>
            <p:ph type="title"/>
          </p:nvPr>
        </p:nvSpPr>
        <p:spPr/>
        <p:txBody>
          <a:bodyPr/>
          <a:lstStyle/>
          <a:p>
            <a:r>
              <a:rPr lang="en-US" dirty="0"/>
              <a:t>Monitor the HPC job</a:t>
            </a:r>
            <a:endParaRPr lang="en-GB" dirty="0"/>
          </a:p>
        </p:txBody>
      </p:sp>
      <p:sp>
        <p:nvSpPr>
          <p:cNvPr id="3" name="Content Placeholder 2">
            <a:extLst>
              <a:ext uri="{FF2B5EF4-FFF2-40B4-BE49-F238E27FC236}">
                <a16:creationId xmlns:a16="http://schemas.microsoft.com/office/drawing/2014/main" id="{0D912A49-41DC-41A0-9E10-F23FA1CC4468}"/>
              </a:ext>
            </a:extLst>
          </p:cNvPr>
          <p:cNvSpPr>
            <a:spLocks noGrp="1"/>
          </p:cNvSpPr>
          <p:nvPr>
            <p:ph idx="1"/>
          </p:nvPr>
        </p:nvSpPr>
        <p:spPr>
          <a:xfrm>
            <a:off x="838199" y="1825625"/>
            <a:ext cx="4481945" cy="4351338"/>
          </a:xfrm>
        </p:spPr>
        <p:txBody>
          <a:bodyPr/>
          <a:lstStyle/>
          <a:p>
            <a:r>
              <a:rPr lang="en-US" dirty="0" err="1"/>
              <a:t>qstat</a:t>
            </a:r>
            <a:r>
              <a:rPr lang="en-US" dirty="0"/>
              <a:t> – u &lt;username&gt; ; date</a:t>
            </a:r>
          </a:p>
          <a:p>
            <a:r>
              <a:rPr lang="en-US" dirty="0"/>
              <a:t>E.g. </a:t>
            </a:r>
            <a:r>
              <a:rPr lang="en-US" dirty="0" err="1"/>
              <a:t>qstat</a:t>
            </a:r>
            <a:r>
              <a:rPr lang="en-US" dirty="0"/>
              <a:t> –u afh115 ; date</a:t>
            </a:r>
          </a:p>
          <a:p>
            <a:endParaRPr lang="en-US" dirty="0"/>
          </a:p>
          <a:p>
            <a:r>
              <a:rPr lang="en-US" dirty="0"/>
              <a:t>Terminate job:</a:t>
            </a:r>
          </a:p>
          <a:p>
            <a:pPr lvl="1"/>
            <a:r>
              <a:rPr lang="en-US" dirty="0" err="1"/>
              <a:t>qdel</a:t>
            </a:r>
            <a:r>
              <a:rPr lang="en-US" dirty="0"/>
              <a:t> &lt;</a:t>
            </a:r>
            <a:r>
              <a:rPr lang="en-US" dirty="0" err="1"/>
              <a:t>job_ID</a:t>
            </a:r>
            <a:r>
              <a:rPr lang="en-US" dirty="0"/>
              <a:t>]</a:t>
            </a:r>
          </a:p>
          <a:p>
            <a:pPr lvl="1"/>
            <a:r>
              <a:rPr lang="en-US" dirty="0"/>
              <a:t>E.g. </a:t>
            </a:r>
            <a:r>
              <a:rPr lang="en-US" dirty="0" err="1"/>
              <a:t>qdel</a:t>
            </a:r>
            <a:r>
              <a:rPr lang="en-US" dirty="0"/>
              <a:t> 2067583.cx1</a:t>
            </a:r>
            <a:endParaRPr lang="en-GB" dirty="0"/>
          </a:p>
        </p:txBody>
      </p:sp>
      <p:sp>
        <p:nvSpPr>
          <p:cNvPr id="4" name="Date Placeholder 3">
            <a:extLst>
              <a:ext uri="{FF2B5EF4-FFF2-40B4-BE49-F238E27FC236}">
                <a16:creationId xmlns:a16="http://schemas.microsoft.com/office/drawing/2014/main" id="{5FA2E421-CA8E-4302-A165-218B98470E4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5D7177BC-7166-49B3-9C63-F1C4BDE95CEE}"/>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B17DEBB8-231B-4B88-A367-3AEEF483BE6D}"/>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8" name="Picture 7">
            <a:extLst>
              <a:ext uri="{FF2B5EF4-FFF2-40B4-BE49-F238E27FC236}">
                <a16:creationId xmlns:a16="http://schemas.microsoft.com/office/drawing/2014/main" id="{93D04305-C568-4EF2-A86D-EBDA26BCD349}"/>
              </a:ext>
            </a:extLst>
          </p:cNvPr>
          <p:cNvPicPr>
            <a:picLocks noChangeAspect="1"/>
          </p:cNvPicPr>
          <p:nvPr/>
        </p:nvPicPr>
        <p:blipFill>
          <a:blip r:embed="rId3"/>
          <a:stretch>
            <a:fillRect/>
          </a:stretch>
        </p:blipFill>
        <p:spPr>
          <a:xfrm>
            <a:off x="5811242" y="2005622"/>
            <a:ext cx="6380758" cy="2437150"/>
          </a:xfrm>
          <a:prstGeom prst="rect">
            <a:avLst/>
          </a:prstGeom>
        </p:spPr>
      </p:pic>
    </p:spTree>
    <p:extLst>
      <p:ext uri="{BB962C8B-B14F-4D97-AF65-F5344CB8AC3E}">
        <p14:creationId xmlns:p14="http://schemas.microsoft.com/office/powerpoint/2010/main" val="1465985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E7F7-918F-4FC8-959F-28C59553A4B6}"/>
              </a:ext>
            </a:extLst>
          </p:cNvPr>
          <p:cNvSpPr>
            <a:spLocks noGrp="1"/>
          </p:cNvSpPr>
          <p:nvPr>
            <p:ph type="title"/>
          </p:nvPr>
        </p:nvSpPr>
        <p:spPr/>
        <p:txBody>
          <a:bodyPr/>
          <a:lstStyle/>
          <a:p>
            <a:r>
              <a:rPr lang="en-US" dirty="0"/>
              <a:t>Check &amp; Download Results</a:t>
            </a:r>
            <a:endParaRPr lang="en-GB" dirty="0"/>
          </a:p>
        </p:txBody>
      </p:sp>
      <p:sp>
        <p:nvSpPr>
          <p:cNvPr id="3" name="Content Placeholder 2">
            <a:extLst>
              <a:ext uri="{FF2B5EF4-FFF2-40B4-BE49-F238E27FC236}">
                <a16:creationId xmlns:a16="http://schemas.microsoft.com/office/drawing/2014/main" id="{0D912A49-41DC-41A0-9E10-F23FA1CC4468}"/>
              </a:ext>
            </a:extLst>
          </p:cNvPr>
          <p:cNvSpPr>
            <a:spLocks noGrp="1"/>
          </p:cNvSpPr>
          <p:nvPr>
            <p:ph idx="1"/>
          </p:nvPr>
        </p:nvSpPr>
        <p:spPr>
          <a:xfrm>
            <a:off x="838199" y="1825625"/>
            <a:ext cx="3966557" cy="4351338"/>
          </a:xfrm>
        </p:spPr>
        <p:txBody>
          <a:bodyPr/>
          <a:lstStyle/>
          <a:p>
            <a:r>
              <a:rPr lang="en-US" dirty="0"/>
              <a:t>Output and Error files are generated by the HPC</a:t>
            </a:r>
          </a:p>
          <a:p>
            <a:r>
              <a:rPr lang="en-US" dirty="0"/>
              <a:t>Output file:</a:t>
            </a:r>
          </a:p>
          <a:p>
            <a:pPr lvl="1"/>
            <a:r>
              <a:rPr lang="en-US" dirty="0"/>
              <a:t>&lt;</a:t>
            </a:r>
            <a:r>
              <a:rPr lang="en-US" dirty="0" err="1"/>
              <a:t>job_name</a:t>
            </a:r>
            <a:r>
              <a:rPr lang="en-US" dirty="0"/>
              <a:t>&gt;.</a:t>
            </a:r>
            <a:r>
              <a:rPr lang="en-US" dirty="0" err="1"/>
              <a:t>oXXXXXX</a:t>
            </a:r>
            <a:endParaRPr lang="en-US" dirty="0"/>
          </a:p>
          <a:p>
            <a:pPr lvl="1"/>
            <a:endParaRPr lang="en-US" dirty="0"/>
          </a:p>
        </p:txBody>
      </p:sp>
      <p:sp>
        <p:nvSpPr>
          <p:cNvPr id="4" name="Date Placeholder 3">
            <a:extLst>
              <a:ext uri="{FF2B5EF4-FFF2-40B4-BE49-F238E27FC236}">
                <a16:creationId xmlns:a16="http://schemas.microsoft.com/office/drawing/2014/main" id="{5FA2E421-CA8E-4302-A165-218B98470E4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5D7177BC-7166-49B3-9C63-F1C4BDE95CEE}"/>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B17DEBB8-231B-4B88-A367-3AEEF483BE6D}"/>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8" name="Picture 7">
            <a:extLst>
              <a:ext uri="{FF2B5EF4-FFF2-40B4-BE49-F238E27FC236}">
                <a16:creationId xmlns:a16="http://schemas.microsoft.com/office/drawing/2014/main" id="{995C84DA-93A2-492B-AE18-31B3333A7F84}"/>
              </a:ext>
            </a:extLst>
          </p:cNvPr>
          <p:cNvPicPr>
            <a:picLocks noChangeAspect="1"/>
          </p:cNvPicPr>
          <p:nvPr/>
        </p:nvPicPr>
        <p:blipFill>
          <a:blip r:embed="rId2"/>
          <a:stretch>
            <a:fillRect/>
          </a:stretch>
        </p:blipFill>
        <p:spPr>
          <a:xfrm>
            <a:off x="6096000" y="1678219"/>
            <a:ext cx="3966558" cy="4260689"/>
          </a:xfrm>
          <a:prstGeom prst="rect">
            <a:avLst/>
          </a:prstGeom>
        </p:spPr>
      </p:pic>
    </p:spTree>
    <p:extLst>
      <p:ext uri="{BB962C8B-B14F-4D97-AF65-F5344CB8AC3E}">
        <p14:creationId xmlns:p14="http://schemas.microsoft.com/office/powerpoint/2010/main" val="158093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E7F7-918F-4FC8-959F-28C59553A4B6}"/>
              </a:ext>
            </a:extLst>
          </p:cNvPr>
          <p:cNvSpPr>
            <a:spLocks noGrp="1"/>
          </p:cNvSpPr>
          <p:nvPr>
            <p:ph type="title"/>
          </p:nvPr>
        </p:nvSpPr>
        <p:spPr/>
        <p:txBody>
          <a:bodyPr/>
          <a:lstStyle/>
          <a:p>
            <a:r>
              <a:rPr lang="en-US" dirty="0"/>
              <a:t>Check &amp; Download Results</a:t>
            </a:r>
            <a:endParaRPr lang="en-GB" dirty="0"/>
          </a:p>
        </p:txBody>
      </p:sp>
      <p:sp>
        <p:nvSpPr>
          <p:cNvPr id="3" name="Content Placeholder 2">
            <a:extLst>
              <a:ext uri="{FF2B5EF4-FFF2-40B4-BE49-F238E27FC236}">
                <a16:creationId xmlns:a16="http://schemas.microsoft.com/office/drawing/2014/main" id="{0D912A49-41DC-41A0-9E10-F23FA1CC4468}"/>
              </a:ext>
            </a:extLst>
          </p:cNvPr>
          <p:cNvSpPr>
            <a:spLocks noGrp="1"/>
          </p:cNvSpPr>
          <p:nvPr>
            <p:ph idx="1"/>
          </p:nvPr>
        </p:nvSpPr>
        <p:spPr>
          <a:xfrm>
            <a:off x="838199" y="1825625"/>
            <a:ext cx="3966557" cy="4351338"/>
          </a:xfrm>
        </p:spPr>
        <p:txBody>
          <a:bodyPr/>
          <a:lstStyle/>
          <a:p>
            <a:r>
              <a:rPr lang="en-US" dirty="0"/>
              <a:t>Output and Error files are generated by the HPC</a:t>
            </a:r>
          </a:p>
          <a:p>
            <a:r>
              <a:rPr lang="en-US" dirty="0"/>
              <a:t>Output file:</a:t>
            </a:r>
          </a:p>
          <a:p>
            <a:pPr lvl="1"/>
            <a:r>
              <a:rPr lang="en-US" dirty="0"/>
              <a:t>&lt;</a:t>
            </a:r>
            <a:r>
              <a:rPr lang="en-US" dirty="0" err="1"/>
              <a:t>job_name</a:t>
            </a:r>
            <a:r>
              <a:rPr lang="en-US" dirty="0"/>
              <a:t>&gt;.</a:t>
            </a:r>
            <a:r>
              <a:rPr lang="en-US" dirty="0" err="1"/>
              <a:t>oXXXXXX</a:t>
            </a:r>
            <a:endParaRPr lang="en-US" dirty="0"/>
          </a:p>
          <a:p>
            <a:r>
              <a:rPr lang="en-US" dirty="0"/>
              <a:t>Error file:</a:t>
            </a:r>
          </a:p>
          <a:p>
            <a:pPr lvl="1"/>
            <a:r>
              <a:rPr lang="en-US" dirty="0"/>
              <a:t>&lt;</a:t>
            </a:r>
            <a:r>
              <a:rPr lang="en-US" dirty="0" err="1"/>
              <a:t>job_name</a:t>
            </a:r>
            <a:r>
              <a:rPr lang="en-US" dirty="0"/>
              <a:t>&gt;.</a:t>
            </a:r>
            <a:r>
              <a:rPr lang="en-US" dirty="0" err="1"/>
              <a:t>eXXXXXX</a:t>
            </a:r>
            <a:endParaRPr lang="en-US" dirty="0"/>
          </a:p>
          <a:p>
            <a:pPr lvl="1"/>
            <a:endParaRPr lang="en-US" dirty="0"/>
          </a:p>
        </p:txBody>
      </p:sp>
      <p:sp>
        <p:nvSpPr>
          <p:cNvPr id="4" name="Date Placeholder 3">
            <a:extLst>
              <a:ext uri="{FF2B5EF4-FFF2-40B4-BE49-F238E27FC236}">
                <a16:creationId xmlns:a16="http://schemas.microsoft.com/office/drawing/2014/main" id="{5FA2E421-CA8E-4302-A165-218B98470E4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5D7177BC-7166-49B3-9C63-F1C4BDE95CEE}"/>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B17DEBB8-231B-4B88-A367-3AEEF483BE6D}"/>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7" name="Picture 6">
            <a:extLst>
              <a:ext uri="{FF2B5EF4-FFF2-40B4-BE49-F238E27FC236}">
                <a16:creationId xmlns:a16="http://schemas.microsoft.com/office/drawing/2014/main" id="{FAA1331F-36F3-4A67-922C-ADE8B86CC16B}"/>
              </a:ext>
            </a:extLst>
          </p:cNvPr>
          <p:cNvPicPr>
            <a:picLocks noChangeAspect="1"/>
          </p:cNvPicPr>
          <p:nvPr/>
        </p:nvPicPr>
        <p:blipFill>
          <a:blip r:embed="rId2"/>
          <a:stretch>
            <a:fillRect/>
          </a:stretch>
        </p:blipFill>
        <p:spPr>
          <a:xfrm>
            <a:off x="6096000" y="1678219"/>
            <a:ext cx="3966558" cy="4260688"/>
          </a:xfrm>
          <a:prstGeom prst="rect">
            <a:avLst/>
          </a:prstGeom>
        </p:spPr>
      </p:pic>
    </p:spTree>
    <p:extLst>
      <p:ext uri="{BB962C8B-B14F-4D97-AF65-F5344CB8AC3E}">
        <p14:creationId xmlns:p14="http://schemas.microsoft.com/office/powerpoint/2010/main" val="2628613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16834B-81D7-4CED-97C2-9F87825BDDF2}"/>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9080EF2E-3798-4F73-B40C-C138C9D9570B}"/>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8DC5B088-0837-4675-BE53-981F300FFB81}"/>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7" name="Cylinder 6">
            <a:extLst>
              <a:ext uri="{FF2B5EF4-FFF2-40B4-BE49-F238E27FC236}">
                <a16:creationId xmlns:a16="http://schemas.microsoft.com/office/drawing/2014/main" id="{D586B4AC-E2CB-4139-9954-00FF4EB2EA4B}"/>
              </a:ext>
            </a:extLst>
          </p:cNvPr>
          <p:cNvSpPr/>
          <p:nvPr/>
        </p:nvSpPr>
        <p:spPr>
          <a:xfrm rot="6923286">
            <a:off x="2195592" y="3570829"/>
            <a:ext cx="361736" cy="35079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ylinder 7">
            <a:extLst>
              <a:ext uri="{FF2B5EF4-FFF2-40B4-BE49-F238E27FC236}">
                <a16:creationId xmlns:a16="http://schemas.microsoft.com/office/drawing/2014/main" id="{17693D2E-E575-42B0-81B9-219B103913B6}"/>
              </a:ext>
            </a:extLst>
          </p:cNvPr>
          <p:cNvSpPr/>
          <p:nvPr/>
        </p:nvSpPr>
        <p:spPr>
          <a:xfrm rot="6923286">
            <a:off x="3653098" y="1016669"/>
            <a:ext cx="361313" cy="4514636"/>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 name="Cylinder 8">
            <a:extLst>
              <a:ext uri="{FF2B5EF4-FFF2-40B4-BE49-F238E27FC236}">
                <a16:creationId xmlns:a16="http://schemas.microsoft.com/office/drawing/2014/main" id="{D59B9909-4102-443F-AF63-A77279F24E32}"/>
              </a:ext>
            </a:extLst>
          </p:cNvPr>
          <p:cNvSpPr/>
          <p:nvPr/>
        </p:nvSpPr>
        <p:spPr>
          <a:xfrm rot="6923286">
            <a:off x="3285388" y="1795338"/>
            <a:ext cx="315337" cy="5401381"/>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D436F459-8C31-49C3-B5FD-36392776CA02}"/>
              </a:ext>
            </a:extLst>
          </p:cNvPr>
          <p:cNvGrpSpPr/>
          <p:nvPr/>
        </p:nvGrpSpPr>
        <p:grpSpPr>
          <a:xfrm>
            <a:off x="1716982" y="778671"/>
            <a:ext cx="2916802" cy="3781289"/>
            <a:chOff x="2096148" y="1008511"/>
            <a:chExt cx="2916802" cy="3781289"/>
          </a:xfrm>
        </p:grpSpPr>
        <p:sp>
          <p:nvSpPr>
            <p:cNvPr id="11" name="Cylinder 10">
              <a:extLst>
                <a:ext uri="{FF2B5EF4-FFF2-40B4-BE49-F238E27FC236}">
                  <a16:creationId xmlns:a16="http://schemas.microsoft.com/office/drawing/2014/main" id="{B9286EC5-EA7C-4B9C-B499-F1D027E7E147}"/>
                </a:ext>
              </a:extLst>
            </p:cNvPr>
            <p:cNvSpPr/>
            <p:nvPr/>
          </p:nvSpPr>
          <p:spPr>
            <a:xfrm flipV="1">
              <a:off x="2096148" y="1008511"/>
              <a:ext cx="2916802" cy="3781289"/>
            </a:xfrm>
            <a:prstGeom prst="can">
              <a:avLst/>
            </a:prstGeom>
            <a:solidFill>
              <a:srgbClr val="E6ECB0">
                <a:alpha val="50196"/>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ylinder 9">
              <a:extLst>
                <a:ext uri="{FF2B5EF4-FFF2-40B4-BE49-F238E27FC236}">
                  <a16:creationId xmlns:a16="http://schemas.microsoft.com/office/drawing/2014/main" id="{A4D3E391-463E-47E9-8920-369BA35D6F64}"/>
                </a:ext>
              </a:extLst>
            </p:cNvPr>
            <p:cNvSpPr/>
            <p:nvPr/>
          </p:nvSpPr>
          <p:spPr>
            <a:xfrm>
              <a:off x="2096148" y="1008511"/>
              <a:ext cx="2916802" cy="3781289"/>
            </a:xfrm>
            <a:prstGeom prst="can">
              <a:avLst/>
            </a:prstGeom>
            <a:solidFill>
              <a:srgbClr val="E6ECB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2BB87ED7-C5B6-490F-9579-5BE01817078E}"/>
              </a:ext>
            </a:extLst>
          </p:cNvPr>
          <p:cNvGrpSpPr/>
          <p:nvPr/>
        </p:nvGrpSpPr>
        <p:grpSpPr>
          <a:xfrm>
            <a:off x="7437120" y="1954108"/>
            <a:ext cx="3819294" cy="3326551"/>
            <a:chOff x="7437120" y="1954109"/>
            <a:chExt cx="3755136" cy="2973388"/>
          </a:xfrm>
        </p:grpSpPr>
        <p:cxnSp>
          <p:nvCxnSpPr>
            <p:cNvPr id="14" name="Straight Arrow Connector 13">
              <a:extLst>
                <a:ext uri="{FF2B5EF4-FFF2-40B4-BE49-F238E27FC236}">
                  <a16:creationId xmlns:a16="http://schemas.microsoft.com/office/drawing/2014/main" id="{20D402E5-DAE2-4E4A-ABEF-285A4E0BA22E}"/>
                </a:ext>
              </a:extLst>
            </p:cNvPr>
            <p:cNvCxnSpPr/>
            <p:nvPr/>
          </p:nvCxnSpPr>
          <p:spPr>
            <a:xfrm flipV="1">
              <a:off x="7437120" y="1954109"/>
              <a:ext cx="0" cy="29733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67F3107-B5CB-45B9-A0F0-CD75B4BA5D67}"/>
                </a:ext>
              </a:extLst>
            </p:cNvPr>
            <p:cNvCxnSpPr/>
            <p:nvPr/>
          </p:nvCxnSpPr>
          <p:spPr>
            <a:xfrm>
              <a:off x="7437120" y="4925568"/>
              <a:ext cx="3755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0" name="Freeform: Shape 19">
            <a:extLst>
              <a:ext uri="{FF2B5EF4-FFF2-40B4-BE49-F238E27FC236}">
                <a16:creationId xmlns:a16="http://schemas.microsoft.com/office/drawing/2014/main" id="{DDF39162-FD84-498D-AF08-149EAF3E9DD5}"/>
              </a:ext>
            </a:extLst>
          </p:cNvPr>
          <p:cNvSpPr/>
          <p:nvPr/>
        </p:nvSpPr>
        <p:spPr>
          <a:xfrm>
            <a:off x="7562335" y="3874667"/>
            <a:ext cx="1236223" cy="635604"/>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635604">
                <a:moveTo>
                  <a:pt x="0" y="277203"/>
                </a:moveTo>
                <a:cubicBezTo>
                  <a:pt x="214184" y="142308"/>
                  <a:pt x="428368" y="7414"/>
                  <a:pt x="556054" y="67138"/>
                </a:cubicBezTo>
                <a:cubicBezTo>
                  <a:pt x="683740" y="126862"/>
                  <a:pt x="681681" y="641727"/>
                  <a:pt x="766119" y="635549"/>
                </a:cubicBezTo>
                <a:cubicBezTo>
                  <a:pt x="850557" y="629371"/>
                  <a:pt x="937054" y="120684"/>
                  <a:pt x="1062681" y="30068"/>
                </a:cubicBezTo>
                <a:cubicBezTo>
                  <a:pt x="1188308" y="-60548"/>
                  <a:pt x="1406611" y="81555"/>
                  <a:pt x="1519881" y="91852"/>
                </a:cubicBezTo>
              </a:path>
            </a:pathLst>
          </a:custGeom>
          <a:noFill/>
          <a:ln w="38100">
            <a:solidFill>
              <a:srgbClr val="549E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873BEEFA-F717-4B16-B916-CCF9A97B6F95}"/>
              </a:ext>
            </a:extLst>
          </p:cNvPr>
          <p:cNvSpPr/>
          <p:nvPr/>
        </p:nvSpPr>
        <p:spPr>
          <a:xfrm>
            <a:off x="8798558" y="3239011"/>
            <a:ext cx="1236223" cy="1556608"/>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881" h="1556608">
                <a:moveTo>
                  <a:pt x="0" y="725622"/>
                </a:moveTo>
                <a:cubicBezTo>
                  <a:pt x="139236" y="910767"/>
                  <a:pt x="406508" y="-124981"/>
                  <a:pt x="531072" y="12637"/>
                </a:cubicBezTo>
                <a:cubicBezTo>
                  <a:pt x="655636" y="150255"/>
                  <a:pt x="676477" y="1466913"/>
                  <a:pt x="747382" y="1551328"/>
                </a:cubicBezTo>
                <a:cubicBezTo>
                  <a:pt x="818288" y="1635743"/>
                  <a:pt x="827755" y="682556"/>
                  <a:pt x="956505" y="519127"/>
                </a:cubicBezTo>
                <a:cubicBezTo>
                  <a:pt x="1085255" y="355698"/>
                  <a:pt x="1406611" y="560454"/>
                  <a:pt x="1519881" y="570751"/>
                </a:cubicBezTo>
              </a:path>
            </a:pathLst>
          </a:custGeom>
          <a:noFill/>
          <a:ln w="38100">
            <a:solidFill>
              <a:srgbClr val="029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E2C0388E-D5E5-405D-A3B8-9FA694200E12}"/>
              </a:ext>
            </a:extLst>
          </p:cNvPr>
          <p:cNvSpPr/>
          <p:nvPr/>
        </p:nvSpPr>
        <p:spPr>
          <a:xfrm>
            <a:off x="10029268" y="3717410"/>
            <a:ext cx="1340395" cy="223620"/>
          </a:xfrm>
          <a:custGeom>
            <a:avLst/>
            <a:gdLst>
              <a:gd name="connsiteX0" fmla="*/ 0 w 1519881"/>
              <a:gd name="connsiteY0" fmla="*/ 277203 h 635604"/>
              <a:gd name="connsiteX1" fmla="*/ 556054 w 1519881"/>
              <a:gd name="connsiteY1" fmla="*/ 67138 h 635604"/>
              <a:gd name="connsiteX2" fmla="*/ 766119 w 1519881"/>
              <a:gd name="connsiteY2" fmla="*/ 635549 h 635604"/>
              <a:gd name="connsiteX3" fmla="*/ 1062681 w 1519881"/>
              <a:gd name="connsiteY3" fmla="*/ 30068 h 635604"/>
              <a:gd name="connsiteX4" fmla="*/ 1519881 w 1519881"/>
              <a:gd name="connsiteY4" fmla="*/ 91852 h 635604"/>
              <a:gd name="connsiteX0" fmla="*/ 0 w 1519881"/>
              <a:gd name="connsiteY0" fmla="*/ 747231 h 1113411"/>
              <a:gd name="connsiteX1" fmla="*/ 531072 w 1519881"/>
              <a:gd name="connsiteY1" fmla="*/ 3766 h 1113411"/>
              <a:gd name="connsiteX2" fmla="*/ 766119 w 1519881"/>
              <a:gd name="connsiteY2" fmla="*/ 1105577 h 1113411"/>
              <a:gd name="connsiteX3" fmla="*/ 1062681 w 1519881"/>
              <a:gd name="connsiteY3" fmla="*/ 500096 h 1113411"/>
              <a:gd name="connsiteX4" fmla="*/ 1519881 w 1519881"/>
              <a:gd name="connsiteY4" fmla="*/ 561880 h 1113411"/>
              <a:gd name="connsiteX0" fmla="*/ 0 w 1519881"/>
              <a:gd name="connsiteY0" fmla="*/ 759262 h 1559523"/>
              <a:gd name="connsiteX1" fmla="*/ 531072 w 1519881"/>
              <a:gd name="connsiteY1" fmla="*/ 15797 h 1559523"/>
              <a:gd name="connsiteX2" fmla="*/ 747382 w 1519881"/>
              <a:gd name="connsiteY2" fmla="*/ 1554488 h 1559523"/>
              <a:gd name="connsiteX3" fmla="*/ 1062681 w 1519881"/>
              <a:gd name="connsiteY3" fmla="*/ 512127 h 1559523"/>
              <a:gd name="connsiteX4" fmla="*/ 1519881 w 1519881"/>
              <a:gd name="connsiteY4" fmla="*/ 573911 h 1559523"/>
              <a:gd name="connsiteX0" fmla="*/ 0 w 1519881"/>
              <a:gd name="connsiteY0" fmla="*/ 759262 h 1559768"/>
              <a:gd name="connsiteX1" fmla="*/ 531072 w 1519881"/>
              <a:gd name="connsiteY1" fmla="*/ 15797 h 1559768"/>
              <a:gd name="connsiteX2" fmla="*/ 747382 w 1519881"/>
              <a:gd name="connsiteY2" fmla="*/ 1554488 h 1559768"/>
              <a:gd name="connsiteX3" fmla="*/ 956505 w 1519881"/>
              <a:gd name="connsiteY3" fmla="*/ 522287 h 1559768"/>
              <a:gd name="connsiteX4" fmla="*/ 1519881 w 1519881"/>
              <a:gd name="connsiteY4" fmla="*/ 573911 h 1559768"/>
              <a:gd name="connsiteX0" fmla="*/ 0 w 1501144"/>
              <a:gd name="connsiteY0" fmla="*/ 749650 h 1560316"/>
              <a:gd name="connsiteX1" fmla="*/ 512335 w 1501144"/>
              <a:gd name="connsiteY1" fmla="*/ 16345 h 1560316"/>
              <a:gd name="connsiteX2" fmla="*/ 728645 w 1501144"/>
              <a:gd name="connsiteY2" fmla="*/ 1555036 h 1560316"/>
              <a:gd name="connsiteX3" fmla="*/ 937768 w 1501144"/>
              <a:gd name="connsiteY3" fmla="*/ 522835 h 1560316"/>
              <a:gd name="connsiteX4" fmla="*/ 1501144 w 1501144"/>
              <a:gd name="connsiteY4" fmla="*/ 574459 h 1560316"/>
              <a:gd name="connsiteX0" fmla="*/ 0 w 1501144"/>
              <a:gd name="connsiteY0" fmla="*/ 745172 h 1555838"/>
              <a:gd name="connsiteX1" fmla="*/ 512335 w 1501144"/>
              <a:gd name="connsiteY1" fmla="*/ 11867 h 1555838"/>
              <a:gd name="connsiteX2" fmla="*/ 728645 w 1501144"/>
              <a:gd name="connsiteY2" fmla="*/ 1550558 h 1555838"/>
              <a:gd name="connsiteX3" fmla="*/ 937768 w 1501144"/>
              <a:gd name="connsiteY3" fmla="*/ 518357 h 1555838"/>
              <a:gd name="connsiteX4" fmla="*/ 1501144 w 1501144"/>
              <a:gd name="connsiteY4" fmla="*/ 569981 h 1555838"/>
              <a:gd name="connsiteX0" fmla="*/ 0 w 1519881"/>
              <a:gd name="connsiteY0" fmla="*/ 725622 h 1556608"/>
              <a:gd name="connsiteX1" fmla="*/ 531072 w 1519881"/>
              <a:gd name="connsiteY1" fmla="*/ 12637 h 1556608"/>
              <a:gd name="connsiteX2" fmla="*/ 747382 w 1519881"/>
              <a:gd name="connsiteY2" fmla="*/ 1551328 h 1556608"/>
              <a:gd name="connsiteX3" fmla="*/ 956505 w 1519881"/>
              <a:gd name="connsiteY3" fmla="*/ 519127 h 1556608"/>
              <a:gd name="connsiteX4" fmla="*/ 1519881 w 1519881"/>
              <a:gd name="connsiteY4" fmla="*/ 570751 h 1556608"/>
              <a:gd name="connsiteX0" fmla="*/ 0 w 1519881"/>
              <a:gd name="connsiteY0" fmla="*/ 269536 h 1095570"/>
              <a:gd name="connsiteX1" fmla="*/ 431142 w 1519881"/>
              <a:gd name="connsiteY1" fmla="*/ 176311 h 1095570"/>
              <a:gd name="connsiteX2" fmla="*/ 747382 w 1519881"/>
              <a:gd name="connsiteY2" fmla="*/ 1095242 h 1095570"/>
              <a:gd name="connsiteX3" fmla="*/ 956505 w 1519881"/>
              <a:gd name="connsiteY3" fmla="*/ 63041 h 1095570"/>
              <a:gd name="connsiteX4" fmla="*/ 1519881 w 1519881"/>
              <a:gd name="connsiteY4" fmla="*/ 114665 h 1095570"/>
              <a:gd name="connsiteX0" fmla="*/ 0 w 1519881"/>
              <a:gd name="connsiteY0" fmla="*/ 218380 h 318932"/>
              <a:gd name="connsiteX1" fmla="*/ 431142 w 1519881"/>
              <a:gd name="connsiteY1" fmla="*/ 125155 h 318932"/>
              <a:gd name="connsiteX2" fmla="*/ 678680 w 1519881"/>
              <a:gd name="connsiteY2" fmla="*/ 317646 h 318932"/>
              <a:gd name="connsiteX3" fmla="*/ 956505 w 1519881"/>
              <a:gd name="connsiteY3" fmla="*/ 11885 h 318932"/>
              <a:gd name="connsiteX4" fmla="*/ 1519881 w 1519881"/>
              <a:gd name="connsiteY4" fmla="*/ 63509 h 318932"/>
              <a:gd name="connsiteX0" fmla="*/ 0 w 1519881"/>
              <a:gd name="connsiteY0" fmla="*/ 155694 h 255642"/>
              <a:gd name="connsiteX1" fmla="*/ 431142 w 1519881"/>
              <a:gd name="connsiteY1" fmla="*/ 62469 h 255642"/>
              <a:gd name="connsiteX2" fmla="*/ 678680 w 1519881"/>
              <a:gd name="connsiteY2" fmla="*/ 254960 h 255642"/>
              <a:gd name="connsiteX3" fmla="*/ 1068927 w 1519881"/>
              <a:gd name="connsiteY3" fmla="*/ 121919 h 255642"/>
              <a:gd name="connsiteX4" fmla="*/ 1519881 w 1519881"/>
              <a:gd name="connsiteY4" fmla="*/ 823 h 255642"/>
              <a:gd name="connsiteX0" fmla="*/ 0 w 1519881"/>
              <a:gd name="connsiteY0" fmla="*/ 157313 h 256584"/>
              <a:gd name="connsiteX1" fmla="*/ 431142 w 1519881"/>
              <a:gd name="connsiteY1" fmla="*/ 64088 h 256584"/>
              <a:gd name="connsiteX2" fmla="*/ 678680 w 1519881"/>
              <a:gd name="connsiteY2" fmla="*/ 256579 h 256584"/>
              <a:gd name="connsiteX3" fmla="*/ 1031453 w 1519881"/>
              <a:gd name="connsiteY3" fmla="*/ 57498 h 256584"/>
              <a:gd name="connsiteX4" fmla="*/ 1519881 w 1519881"/>
              <a:gd name="connsiteY4" fmla="*/ 2442 h 256584"/>
              <a:gd name="connsiteX0" fmla="*/ 0 w 1519881"/>
              <a:gd name="connsiteY0" fmla="*/ 157614 h 282284"/>
              <a:gd name="connsiteX1" fmla="*/ 431142 w 1519881"/>
              <a:gd name="connsiteY1" fmla="*/ 64389 h 282284"/>
              <a:gd name="connsiteX2" fmla="*/ 853558 w 1519881"/>
              <a:gd name="connsiteY2" fmla="*/ 282280 h 282284"/>
              <a:gd name="connsiteX3" fmla="*/ 1031453 w 1519881"/>
              <a:gd name="connsiteY3" fmla="*/ 57799 h 282284"/>
              <a:gd name="connsiteX4" fmla="*/ 1519881 w 1519881"/>
              <a:gd name="connsiteY4" fmla="*/ 2743 h 282284"/>
              <a:gd name="connsiteX0" fmla="*/ 0 w 1519881"/>
              <a:gd name="connsiteY0" fmla="*/ 157614 h 283780"/>
              <a:gd name="connsiteX1" fmla="*/ 431142 w 1519881"/>
              <a:gd name="connsiteY1" fmla="*/ 155829 h 283780"/>
              <a:gd name="connsiteX2" fmla="*/ 853558 w 1519881"/>
              <a:gd name="connsiteY2" fmla="*/ 282280 h 283780"/>
              <a:gd name="connsiteX3" fmla="*/ 1031453 w 1519881"/>
              <a:gd name="connsiteY3" fmla="*/ 57799 h 283780"/>
              <a:gd name="connsiteX4" fmla="*/ 1519881 w 1519881"/>
              <a:gd name="connsiteY4" fmla="*/ 2743 h 283780"/>
              <a:gd name="connsiteX0" fmla="*/ 0 w 1519881"/>
              <a:gd name="connsiteY0" fmla="*/ 157614 h 283780"/>
              <a:gd name="connsiteX1" fmla="*/ 431142 w 1519881"/>
              <a:gd name="connsiteY1" fmla="*/ 155829 h 283780"/>
              <a:gd name="connsiteX2" fmla="*/ 853558 w 1519881"/>
              <a:gd name="connsiteY2" fmla="*/ 282280 h 283780"/>
              <a:gd name="connsiteX3" fmla="*/ 1031453 w 1519881"/>
              <a:gd name="connsiteY3" fmla="*/ 57799 h 283780"/>
              <a:gd name="connsiteX4" fmla="*/ 1519881 w 1519881"/>
              <a:gd name="connsiteY4" fmla="*/ 2743 h 283780"/>
              <a:gd name="connsiteX0" fmla="*/ 0 w 1519881"/>
              <a:gd name="connsiteY0" fmla="*/ 157550 h 278685"/>
              <a:gd name="connsiteX1" fmla="*/ 431142 w 1519881"/>
              <a:gd name="connsiteY1" fmla="*/ 155765 h 278685"/>
              <a:gd name="connsiteX2" fmla="*/ 628715 w 1519881"/>
              <a:gd name="connsiteY2" fmla="*/ 277136 h 278685"/>
              <a:gd name="connsiteX3" fmla="*/ 1031453 w 1519881"/>
              <a:gd name="connsiteY3" fmla="*/ 57735 h 278685"/>
              <a:gd name="connsiteX4" fmla="*/ 1519881 w 1519881"/>
              <a:gd name="connsiteY4" fmla="*/ 2679 h 278685"/>
              <a:gd name="connsiteX0" fmla="*/ 0 w 1647956"/>
              <a:gd name="connsiteY0" fmla="*/ 102485 h 223620"/>
              <a:gd name="connsiteX1" fmla="*/ 431142 w 1647956"/>
              <a:gd name="connsiteY1" fmla="*/ 100700 h 223620"/>
              <a:gd name="connsiteX2" fmla="*/ 628715 w 1647956"/>
              <a:gd name="connsiteY2" fmla="*/ 222071 h 223620"/>
              <a:gd name="connsiteX3" fmla="*/ 1031453 w 1647956"/>
              <a:gd name="connsiteY3" fmla="*/ 2670 h 223620"/>
              <a:gd name="connsiteX4" fmla="*/ 1647956 w 1647956"/>
              <a:gd name="connsiteY4" fmla="*/ 98085 h 22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956" h="223620">
                <a:moveTo>
                  <a:pt x="0" y="102485"/>
                </a:moveTo>
                <a:cubicBezTo>
                  <a:pt x="189201" y="94590"/>
                  <a:pt x="326356" y="80769"/>
                  <a:pt x="431142" y="100700"/>
                </a:cubicBezTo>
                <a:cubicBezTo>
                  <a:pt x="535928" y="120631"/>
                  <a:pt x="528663" y="238409"/>
                  <a:pt x="628715" y="222071"/>
                </a:cubicBezTo>
                <a:cubicBezTo>
                  <a:pt x="728767" y="205733"/>
                  <a:pt x="861580" y="23334"/>
                  <a:pt x="1031453" y="2670"/>
                </a:cubicBezTo>
                <a:cubicBezTo>
                  <a:pt x="1201327" y="-17994"/>
                  <a:pt x="1534686" y="87788"/>
                  <a:pt x="1647956" y="98085"/>
                </a:cubicBezTo>
              </a:path>
            </a:pathLst>
          </a:custGeom>
          <a:noFill/>
          <a:ln w="38100">
            <a:solidFill>
              <a:srgbClr val="C0CF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0BE3D54-B50B-4328-9BE1-3144306786DA}"/>
              </a:ext>
            </a:extLst>
          </p:cNvPr>
          <p:cNvSpPr txBox="1"/>
          <p:nvPr/>
        </p:nvSpPr>
        <p:spPr>
          <a:xfrm>
            <a:off x="2596708" y="914852"/>
            <a:ext cx="1441892" cy="369332"/>
          </a:xfrm>
          <a:prstGeom prst="rect">
            <a:avLst/>
          </a:prstGeom>
          <a:noFill/>
        </p:spPr>
        <p:txBody>
          <a:bodyPr wrap="square" rtlCol="0">
            <a:spAutoFit/>
          </a:bodyPr>
          <a:lstStyle/>
          <a:p>
            <a:r>
              <a:rPr lang="en-US" dirty="0"/>
              <a:t>Electrode</a:t>
            </a:r>
            <a:endParaRPr lang="en-GB" dirty="0"/>
          </a:p>
        </p:txBody>
      </p:sp>
      <p:sp>
        <p:nvSpPr>
          <p:cNvPr id="23" name="TextBox 22">
            <a:extLst>
              <a:ext uri="{FF2B5EF4-FFF2-40B4-BE49-F238E27FC236}">
                <a16:creationId xmlns:a16="http://schemas.microsoft.com/office/drawing/2014/main" id="{7E326D24-2AE3-4C7E-AABD-C289B21B6EB6}"/>
              </a:ext>
            </a:extLst>
          </p:cNvPr>
          <p:cNvSpPr txBox="1"/>
          <p:nvPr/>
        </p:nvSpPr>
        <p:spPr>
          <a:xfrm>
            <a:off x="8183057" y="1288882"/>
            <a:ext cx="2808412" cy="646331"/>
          </a:xfrm>
          <a:prstGeom prst="rect">
            <a:avLst/>
          </a:prstGeom>
          <a:noFill/>
        </p:spPr>
        <p:txBody>
          <a:bodyPr wrap="square" rtlCol="0">
            <a:spAutoFit/>
          </a:bodyPr>
          <a:lstStyle/>
          <a:p>
            <a:pPr algn="ctr"/>
            <a:r>
              <a:rPr lang="en-US" dirty="0"/>
              <a:t>Electrode Signal (Extracellular Potential)</a:t>
            </a:r>
            <a:endParaRPr lang="en-GB" dirty="0"/>
          </a:p>
        </p:txBody>
      </p:sp>
      <p:sp>
        <p:nvSpPr>
          <p:cNvPr id="24" name="TextBox 23">
            <a:extLst>
              <a:ext uri="{FF2B5EF4-FFF2-40B4-BE49-F238E27FC236}">
                <a16:creationId xmlns:a16="http://schemas.microsoft.com/office/drawing/2014/main" id="{CE3737E2-DF96-4C1E-9336-EA1C08B27452}"/>
              </a:ext>
            </a:extLst>
          </p:cNvPr>
          <p:cNvSpPr txBox="1"/>
          <p:nvPr/>
        </p:nvSpPr>
        <p:spPr>
          <a:xfrm>
            <a:off x="10991469" y="5298828"/>
            <a:ext cx="715272" cy="369332"/>
          </a:xfrm>
          <a:prstGeom prst="rect">
            <a:avLst/>
          </a:prstGeom>
          <a:noFill/>
        </p:spPr>
        <p:txBody>
          <a:bodyPr wrap="square" rtlCol="0">
            <a:spAutoFit/>
          </a:bodyPr>
          <a:lstStyle/>
          <a:p>
            <a:r>
              <a:rPr lang="en-US" dirty="0"/>
              <a:t>Time</a:t>
            </a:r>
            <a:endParaRPr lang="en-GB" dirty="0"/>
          </a:p>
        </p:txBody>
      </p:sp>
      <p:sp>
        <p:nvSpPr>
          <p:cNvPr id="25" name="TextBox 24">
            <a:extLst>
              <a:ext uri="{FF2B5EF4-FFF2-40B4-BE49-F238E27FC236}">
                <a16:creationId xmlns:a16="http://schemas.microsoft.com/office/drawing/2014/main" id="{5635CB56-96B8-49A0-AC42-1EE5A5484CED}"/>
              </a:ext>
            </a:extLst>
          </p:cNvPr>
          <p:cNvSpPr txBox="1"/>
          <p:nvPr/>
        </p:nvSpPr>
        <p:spPr>
          <a:xfrm>
            <a:off x="6505697" y="1773626"/>
            <a:ext cx="931423" cy="369332"/>
          </a:xfrm>
          <a:prstGeom prst="rect">
            <a:avLst/>
          </a:prstGeom>
          <a:noFill/>
        </p:spPr>
        <p:txBody>
          <a:bodyPr wrap="square" rtlCol="0">
            <a:spAutoFit/>
          </a:bodyPr>
          <a:lstStyle/>
          <a:p>
            <a:r>
              <a:rPr lang="en-US" dirty="0"/>
              <a:t>Voltage</a:t>
            </a:r>
            <a:endParaRPr lang="en-GB" dirty="0"/>
          </a:p>
        </p:txBody>
      </p:sp>
    </p:spTree>
    <p:extLst>
      <p:ext uri="{BB962C8B-B14F-4D97-AF65-F5344CB8AC3E}">
        <p14:creationId xmlns:p14="http://schemas.microsoft.com/office/powerpoint/2010/main" val="640469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8A75-8C6B-4BE2-BDED-83D2648C23F9}"/>
              </a:ext>
            </a:extLst>
          </p:cNvPr>
          <p:cNvSpPr>
            <a:spLocks noGrp="1"/>
          </p:cNvSpPr>
          <p:nvPr>
            <p:ph type="ctrTitle"/>
          </p:nvPr>
        </p:nvSpPr>
        <p:spPr/>
        <p:txBody>
          <a:bodyPr/>
          <a:lstStyle/>
          <a:p>
            <a:r>
              <a:rPr lang="en-US" dirty="0"/>
              <a:t>Demonstration</a:t>
            </a:r>
            <a:endParaRPr lang="en-GB" dirty="0"/>
          </a:p>
        </p:txBody>
      </p:sp>
      <p:sp>
        <p:nvSpPr>
          <p:cNvPr id="3" name="Subtitle 2">
            <a:extLst>
              <a:ext uri="{FF2B5EF4-FFF2-40B4-BE49-F238E27FC236}">
                <a16:creationId xmlns:a16="http://schemas.microsoft.com/office/drawing/2014/main" id="{394E9864-0832-4BEA-AB6C-09B1CC5C888E}"/>
              </a:ext>
            </a:extLst>
          </p:cNvPr>
          <p:cNvSpPr>
            <a:spLocks noGrp="1"/>
          </p:cNvSpPr>
          <p:nvPr>
            <p:ph type="subTitle" idx="1"/>
          </p:nvPr>
        </p:nvSpPr>
        <p:spPr/>
        <p:txBody>
          <a:bodyPr/>
          <a:lstStyle/>
          <a:p>
            <a:r>
              <a:rPr lang="en-US" dirty="0"/>
              <a:t>10-15 mins</a:t>
            </a:r>
          </a:p>
          <a:p>
            <a:r>
              <a:rPr lang="en-US" dirty="0"/>
              <a:t>+ </a:t>
            </a:r>
            <a:r>
              <a:rPr lang="en-US" dirty="0" err="1"/>
              <a:t>Phy</a:t>
            </a:r>
            <a:r>
              <a:rPr lang="en-US" dirty="0"/>
              <a:t> GUI run through while we wait</a:t>
            </a:r>
            <a:endParaRPr lang="en-GB" dirty="0"/>
          </a:p>
        </p:txBody>
      </p:sp>
      <p:sp>
        <p:nvSpPr>
          <p:cNvPr id="4" name="Date Placeholder 3">
            <a:extLst>
              <a:ext uri="{FF2B5EF4-FFF2-40B4-BE49-F238E27FC236}">
                <a16:creationId xmlns:a16="http://schemas.microsoft.com/office/drawing/2014/main" id="{C57D0AF8-0AF9-4724-AE35-B6960D95F420}"/>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5286A0D0-0EBC-4744-8FDB-8986C39DD9CB}"/>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26CB1977-2028-4DBB-91E8-B4D284F6BA80}"/>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677427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8A75-8C6B-4BE2-BDED-83D2648C23F9}"/>
              </a:ext>
            </a:extLst>
          </p:cNvPr>
          <p:cNvSpPr>
            <a:spLocks noGrp="1"/>
          </p:cNvSpPr>
          <p:nvPr>
            <p:ph type="ctrTitle"/>
          </p:nvPr>
        </p:nvSpPr>
        <p:spPr/>
        <p:txBody>
          <a:bodyPr/>
          <a:lstStyle/>
          <a:p>
            <a:r>
              <a:rPr lang="en-US" dirty="0" err="1"/>
              <a:t>Phy</a:t>
            </a:r>
            <a:r>
              <a:rPr lang="en-US" dirty="0"/>
              <a:t> GUI</a:t>
            </a:r>
            <a:endParaRPr lang="en-GB" dirty="0"/>
          </a:p>
        </p:txBody>
      </p:sp>
      <p:sp>
        <p:nvSpPr>
          <p:cNvPr id="3" name="Subtitle 2">
            <a:extLst>
              <a:ext uri="{FF2B5EF4-FFF2-40B4-BE49-F238E27FC236}">
                <a16:creationId xmlns:a16="http://schemas.microsoft.com/office/drawing/2014/main" id="{394E9864-0832-4BEA-AB6C-09B1CC5C888E}"/>
              </a:ext>
            </a:extLst>
          </p:cNvPr>
          <p:cNvSpPr>
            <a:spLocks noGrp="1"/>
          </p:cNvSpPr>
          <p:nvPr>
            <p:ph type="subTitle" idx="1"/>
          </p:nvPr>
        </p:nvSpPr>
        <p:spPr/>
        <p:txBody>
          <a:bodyPr/>
          <a:lstStyle/>
          <a:p>
            <a:r>
              <a:rPr lang="en-US" dirty="0"/>
              <a:t>5 mins</a:t>
            </a:r>
            <a:endParaRPr lang="en-GB" dirty="0"/>
          </a:p>
        </p:txBody>
      </p:sp>
      <p:sp>
        <p:nvSpPr>
          <p:cNvPr id="4" name="Date Placeholder 3">
            <a:extLst>
              <a:ext uri="{FF2B5EF4-FFF2-40B4-BE49-F238E27FC236}">
                <a16:creationId xmlns:a16="http://schemas.microsoft.com/office/drawing/2014/main" id="{C57D0AF8-0AF9-4724-AE35-B6960D95F420}"/>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5286A0D0-0EBC-4744-8FDB-8986C39DD9CB}"/>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26CB1977-2028-4DBB-91E8-B4D284F6BA80}"/>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2045354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ECEF-5B16-4227-A237-2C21959E3B02}"/>
              </a:ext>
            </a:extLst>
          </p:cNvPr>
          <p:cNvSpPr>
            <a:spLocks noGrp="1"/>
          </p:cNvSpPr>
          <p:nvPr>
            <p:ph type="title"/>
          </p:nvPr>
        </p:nvSpPr>
        <p:spPr/>
        <p:txBody>
          <a:bodyPr/>
          <a:lstStyle/>
          <a:p>
            <a:r>
              <a:rPr lang="en-US" dirty="0"/>
              <a:t>Manual Clustering Guide</a:t>
            </a:r>
            <a:endParaRPr lang="en-GB" dirty="0"/>
          </a:p>
        </p:txBody>
      </p:sp>
      <p:sp>
        <p:nvSpPr>
          <p:cNvPr id="3" name="Content Placeholder 2">
            <a:extLst>
              <a:ext uri="{FF2B5EF4-FFF2-40B4-BE49-F238E27FC236}">
                <a16:creationId xmlns:a16="http://schemas.microsoft.com/office/drawing/2014/main" id="{1B6B3128-81E3-4071-BD76-227F308C8DAC}"/>
              </a:ext>
            </a:extLst>
          </p:cNvPr>
          <p:cNvSpPr>
            <a:spLocks noGrp="1"/>
          </p:cNvSpPr>
          <p:nvPr>
            <p:ph idx="1"/>
          </p:nvPr>
        </p:nvSpPr>
        <p:spPr/>
        <p:txBody>
          <a:bodyPr>
            <a:normAutofit/>
          </a:bodyPr>
          <a:lstStyle/>
          <a:p>
            <a:pPr marL="0" indent="0" algn="ctr">
              <a:buNone/>
            </a:pPr>
            <a:r>
              <a:rPr lang="en-GB" sz="4800" dirty="0"/>
              <a:t>https://github.com/kwikteam/phy-contrib/blob/master/docs/template-gui.md</a:t>
            </a:r>
          </a:p>
        </p:txBody>
      </p:sp>
      <p:sp>
        <p:nvSpPr>
          <p:cNvPr id="4" name="Date Placeholder 3">
            <a:extLst>
              <a:ext uri="{FF2B5EF4-FFF2-40B4-BE49-F238E27FC236}">
                <a16:creationId xmlns:a16="http://schemas.microsoft.com/office/drawing/2014/main" id="{C6A20FA7-79F5-48E9-9380-4827B42C1EEE}"/>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A9AFC475-70BB-4F02-B1D5-DBE9D0B50D8A}"/>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1EF5406C-5F74-44FA-AE00-1457F9DEEB95}"/>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3946065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3B5E-4944-44BD-9CC5-BA939FC4052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0255495-FD38-455D-A1A6-D66A1571A9B7}"/>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F336B8E7-842E-4660-B8DD-66191BEF8786}"/>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13DFC1B0-B5C5-466C-8260-08967AF41F1F}"/>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EAC8CAE1-6DD0-4AAB-9605-F99D8F39A44A}"/>
              </a:ext>
            </a:extLst>
          </p:cNvPr>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Picture 6">
            <a:extLst>
              <a:ext uri="{FF2B5EF4-FFF2-40B4-BE49-F238E27FC236}">
                <a16:creationId xmlns:a16="http://schemas.microsoft.com/office/drawing/2014/main" id="{55D8C524-2DF4-4D98-983C-824730990168}"/>
              </a:ext>
            </a:extLst>
          </p:cNvPr>
          <p:cNvPicPr>
            <a:picLocks noChangeAspect="1"/>
          </p:cNvPicPr>
          <p:nvPr/>
        </p:nvPicPr>
        <p:blipFill>
          <a:blip r:embed="rId2"/>
          <a:stretch>
            <a:fillRect/>
          </a:stretch>
        </p:blipFill>
        <p:spPr>
          <a:xfrm>
            <a:off x="0" y="9125"/>
            <a:ext cx="12192000" cy="6540500"/>
          </a:xfrm>
          <a:prstGeom prst="rect">
            <a:avLst/>
          </a:prstGeom>
        </p:spPr>
      </p:pic>
    </p:spTree>
    <p:extLst>
      <p:ext uri="{BB962C8B-B14F-4D97-AF65-F5344CB8AC3E}">
        <p14:creationId xmlns:p14="http://schemas.microsoft.com/office/powerpoint/2010/main" val="992134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3B5E-4944-44BD-9CC5-BA939FC4052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0255495-FD38-455D-A1A6-D66A1571A9B7}"/>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F336B8E7-842E-4660-B8DD-66191BEF8786}"/>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13DFC1B0-B5C5-466C-8260-08967AF41F1F}"/>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EAC8CAE1-6DD0-4AAB-9605-F99D8F39A44A}"/>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7" name="Picture 6">
            <a:extLst>
              <a:ext uri="{FF2B5EF4-FFF2-40B4-BE49-F238E27FC236}">
                <a16:creationId xmlns:a16="http://schemas.microsoft.com/office/drawing/2014/main" id="{55D8C524-2DF4-4D98-983C-824730990168}"/>
              </a:ext>
            </a:extLst>
          </p:cNvPr>
          <p:cNvPicPr>
            <a:picLocks noChangeAspect="1"/>
          </p:cNvPicPr>
          <p:nvPr/>
        </p:nvPicPr>
        <p:blipFill>
          <a:blip r:embed="rId2"/>
          <a:stretch>
            <a:fillRect/>
          </a:stretch>
        </p:blipFill>
        <p:spPr>
          <a:xfrm>
            <a:off x="0" y="9125"/>
            <a:ext cx="12192000" cy="6540500"/>
          </a:xfrm>
          <a:prstGeom prst="rect">
            <a:avLst/>
          </a:prstGeom>
        </p:spPr>
      </p:pic>
      <p:sp>
        <p:nvSpPr>
          <p:cNvPr id="8" name="Rectangle 7">
            <a:extLst>
              <a:ext uri="{FF2B5EF4-FFF2-40B4-BE49-F238E27FC236}">
                <a16:creationId xmlns:a16="http://schemas.microsoft.com/office/drawing/2014/main" id="{2F9CA234-B3CB-4131-8D9B-F773E568B288}"/>
              </a:ext>
            </a:extLst>
          </p:cNvPr>
          <p:cNvSpPr/>
          <p:nvPr/>
        </p:nvSpPr>
        <p:spPr>
          <a:xfrm>
            <a:off x="2743199" y="3495500"/>
            <a:ext cx="9404465" cy="1542011"/>
          </a:xfrm>
          <a:prstGeom prst="rect">
            <a:avLst/>
          </a:pr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5008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72D7-9FA8-4184-96DC-3D96FE036742}"/>
              </a:ext>
            </a:extLst>
          </p:cNvPr>
          <p:cNvSpPr>
            <a:spLocks noGrp="1"/>
          </p:cNvSpPr>
          <p:nvPr>
            <p:ph type="title"/>
          </p:nvPr>
        </p:nvSpPr>
        <p:spPr/>
        <p:txBody>
          <a:bodyPr/>
          <a:lstStyle/>
          <a:p>
            <a:r>
              <a:rPr lang="en-US" dirty="0" err="1"/>
              <a:t>TraceView</a:t>
            </a:r>
            <a:endParaRPr lang="en-GB" dirty="0"/>
          </a:p>
        </p:txBody>
      </p:sp>
      <p:sp>
        <p:nvSpPr>
          <p:cNvPr id="3" name="Content Placeholder 2">
            <a:extLst>
              <a:ext uri="{FF2B5EF4-FFF2-40B4-BE49-F238E27FC236}">
                <a16:creationId xmlns:a16="http://schemas.microsoft.com/office/drawing/2014/main" id="{4C19C8A3-5460-4E12-9A5A-B31943639C75}"/>
              </a:ext>
            </a:extLst>
          </p:cNvPr>
          <p:cNvSpPr>
            <a:spLocks noGrp="1"/>
          </p:cNvSpPr>
          <p:nvPr>
            <p:ph idx="1"/>
          </p:nvPr>
        </p:nvSpPr>
        <p:spPr/>
        <p:txBody>
          <a:bodyPr/>
          <a:lstStyle/>
          <a:p>
            <a:r>
              <a:rPr lang="en-US" dirty="0"/>
              <a:t>Raw Data Trace for each Channel</a:t>
            </a:r>
          </a:p>
          <a:p>
            <a:r>
              <a:rPr lang="en-US" dirty="0"/>
              <a:t>Here we are looking at a single channel recording, with 3 dummy channels with a fixed value (1)</a:t>
            </a:r>
            <a:endParaRPr lang="en-GB" dirty="0"/>
          </a:p>
        </p:txBody>
      </p:sp>
      <p:sp>
        <p:nvSpPr>
          <p:cNvPr id="4" name="Date Placeholder 3">
            <a:extLst>
              <a:ext uri="{FF2B5EF4-FFF2-40B4-BE49-F238E27FC236}">
                <a16:creationId xmlns:a16="http://schemas.microsoft.com/office/drawing/2014/main" id="{A749BED7-8DCB-4C60-B557-AA542F877AAD}"/>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3AE7DB67-49D3-44CC-B275-B61F636EC1BD}"/>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D0C21BF1-C950-4752-86AF-57128A23FFAF}"/>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1955812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3B5E-4944-44BD-9CC5-BA939FC4052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0255495-FD38-455D-A1A6-D66A1571A9B7}"/>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F336B8E7-842E-4660-B8DD-66191BEF8786}"/>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13DFC1B0-B5C5-466C-8260-08967AF41F1F}"/>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EAC8CAE1-6DD0-4AAB-9605-F99D8F39A44A}"/>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7" name="Picture 6">
            <a:extLst>
              <a:ext uri="{FF2B5EF4-FFF2-40B4-BE49-F238E27FC236}">
                <a16:creationId xmlns:a16="http://schemas.microsoft.com/office/drawing/2014/main" id="{55D8C524-2DF4-4D98-983C-824730990168}"/>
              </a:ext>
            </a:extLst>
          </p:cNvPr>
          <p:cNvPicPr>
            <a:picLocks noChangeAspect="1"/>
          </p:cNvPicPr>
          <p:nvPr/>
        </p:nvPicPr>
        <p:blipFill>
          <a:blip r:embed="rId2"/>
          <a:stretch>
            <a:fillRect/>
          </a:stretch>
        </p:blipFill>
        <p:spPr>
          <a:xfrm>
            <a:off x="0" y="9125"/>
            <a:ext cx="12192000" cy="6540500"/>
          </a:xfrm>
          <a:prstGeom prst="rect">
            <a:avLst/>
          </a:prstGeom>
        </p:spPr>
      </p:pic>
      <p:sp>
        <p:nvSpPr>
          <p:cNvPr id="8" name="Rectangle 7">
            <a:extLst>
              <a:ext uri="{FF2B5EF4-FFF2-40B4-BE49-F238E27FC236}">
                <a16:creationId xmlns:a16="http://schemas.microsoft.com/office/drawing/2014/main" id="{2F9CA234-B3CB-4131-8D9B-F773E568B288}"/>
              </a:ext>
            </a:extLst>
          </p:cNvPr>
          <p:cNvSpPr/>
          <p:nvPr/>
        </p:nvSpPr>
        <p:spPr>
          <a:xfrm>
            <a:off x="2743200" y="4971011"/>
            <a:ext cx="9418320" cy="1520886"/>
          </a:xfrm>
          <a:prstGeom prst="rect">
            <a:avLst/>
          </a:pr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5716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2B96-6672-4F79-B209-0FF174E0D7CE}"/>
              </a:ext>
            </a:extLst>
          </p:cNvPr>
          <p:cNvSpPr>
            <a:spLocks noGrp="1"/>
          </p:cNvSpPr>
          <p:nvPr>
            <p:ph type="title"/>
          </p:nvPr>
        </p:nvSpPr>
        <p:spPr/>
        <p:txBody>
          <a:bodyPr/>
          <a:lstStyle/>
          <a:p>
            <a:r>
              <a:rPr lang="en-US" dirty="0" err="1"/>
              <a:t>AmplitudeView</a:t>
            </a:r>
            <a:endParaRPr lang="en-GB" dirty="0"/>
          </a:p>
        </p:txBody>
      </p:sp>
      <p:sp>
        <p:nvSpPr>
          <p:cNvPr id="3" name="Content Placeholder 2">
            <a:extLst>
              <a:ext uri="{FF2B5EF4-FFF2-40B4-BE49-F238E27FC236}">
                <a16:creationId xmlns:a16="http://schemas.microsoft.com/office/drawing/2014/main" id="{1928B094-22A5-4161-8F81-9054CD23B91C}"/>
              </a:ext>
            </a:extLst>
          </p:cNvPr>
          <p:cNvSpPr>
            <a:spLocks noGrp="1"/>
          </p:cNvSpPr>
          <p:nvPr>
            <p:ph idx="1"/>
          </p:nvPr>
        </p:nvSpPr>
        <p:spPr/>
        <p:txBody>
          <a:bodyPr/>
          <a:lstStyle/>
          <a:p>
            <a:r>
              <a:rPr lang="en-US" dirty="0"/>
              <a:t>Displays the scaling of the template for each spike recorded</a:t>
            </a:r>
          </a:p>
          <a:p>
            <a:r>
              <a:rPr lang="en-US" dirty="0"/>
              <a:t>X-axis is the time </a:t>
            </a:r>
          </a:p>
          <a:p>
            <a:pPr lvl="1"/>
            <a:r>
              <a:rPr lang="en-US" dirty="0"/>
              <a:t>spikes events are binned, hence why it looks like multiple spikes occur at the same time</a:t>
            </a:r>
          </a:p>
          <a:p>
            <a:r>
              <a:rPr lang="en-US" dirty="0"/>
              <a:t>Drift can be seen in this view</a:t>
            </a:r>
            <a:endParaRPr lang="en-GB" dirty="0"/>
          </a:p>
        </p:txBody>
      </p:sp>
      <p:sp>
        <p:nvSpPr>
          <p:cNvPr id="4" name="Date Placeholder 3">
            <a:extLst>
              <a:ext uri="{FF2B5EF4-FFF2-40B4-BE49-F238E27FC236}">
                <a16:creationId xmlns:a16="http://schemas.microsoft.com/office/drawing/2014/main" id="{DF768B17-393C-41C9-99CE-1E7D069A7CEE}"/>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453301F7-FFCE-4504-A37B-8C7271A2BB6D}"/>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7DC598C2-90FA-4477-B7F5-773724E1F1CC}"/>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3910013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3B5E-4944-44BD-9CC5-BA939FC4052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0255495-FD38-455D-A1A6-D66A1571A9B7}"/>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F336B8E7-842E-4660-B8DD-66191BEF8786}"/>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13DFC1B0-B5C5-466C-8260-08967AF41F1F}"/>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EAC8CAE1-6DD0-4AAB-9605-F99D8F39A44A}"/>
              </a:ext>
            </a:extLst>
          </p:cNvPr>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7" name="Picture 6">
            <a:extLst>
              <a:ext uri="{FF2B5EF4-FFF2-40B4-BE49-F238E27FC236}">
                <a16:creationId xmlns:a16="http://schemas.microsoft.com/office/drawing/2014/main" id="{55D8C524-2DF4-4D98-983C-824730990168}"/>
              </a:ext>
            </a:extLst>
          </p:cNvPr>
          <p:cNvPicPr>
            <a:picLocks noChangeAspect="1"/>
          </p:cNvPicPr>
          <p:nvPr/>
        </p:nvPicPr>
        <p:blipFill>
          <a:blip r:embed="rId2"/>
          <a:stretch>
            <a:fillRect/>
          </a:stretch>
        </p:blipFill>
        <p:spPr>
          <a:xfrm>
            <a:off x="0" y="9125"/>
            <a:ext cx="12192000" cy="6540500"/>
          </a:xfrm>
          <a:prstGeom prst="rect">
            <a:avLst/>
          </a:prstGeom>
        </p:spPr>
      </p:pic>
      <p:sp>
        <p:nvSpPr>
          <p:cNvPr id="8" name="Rectangle 7">
            <a:extLst>
              <a:ext uri="{FF2B5EF4-FFF2-40B4-BE49-F238E27FC236}">
                <a16:creationId xmlns:a16="http://schemas.microsoft.com/office/drawing/2014/main" id="{2F9CA234-B3CB-4131-8D9B-F773E568B288}"/>
              </a:ext>
            </a:extLst>
          </p:cNvPr>
          <p:cNvSpPr/>
          <p:nvPr/>
        </p:nvSpPr>
        <p:spPr>
          <a:xfrm>
            <a:off x="0" y="4081965"/>
            <a:ext cx="2743200" cy="2409932"/>
          </a:xfrm>
          <a:prstGeom prst="rect">
            <a:avLst/>
          </a:pr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9068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2B96-6672-4F79-B209-0FF174E0D7CE}"/>
              </a:ext>
            </a:extLst>
          </p:cNvPr>
          <p:cNvSpPr>
            <a:spLocks noGrp="1"/>
          </p:cNvSpPr>
          <p:nvPr>
            <p:ph type="title"/>
          </p:nvPr>
        </p:nvSpPr>
        <p:spPr/>
        <p:txBody>
          <a:bodyPr/>
          <a:lstStyle/>
          <a:p>
            <a:r>
              <a:rPr lang="en-US" dirty="0" err="1"/>
              <a:t>CorrelogramView</a:t>
            </a:r>
            <a:endParaRPr lang="en-GB" dirty="0"/>
          </a:p>
        </p:txBody>
      </p:sp>
      <p:sp>
        <p:nvSpPr>
          <p:cNvPr id="3" name="Content Placeholder 2">
            <a:extLst>
              <a:ext uri="{FF2B5EF4-FFF2-40B4-BE49-F238E27FC236}">
                <a16:creationId xmlns:a16="http://schemas.microsoft.com/office/drawing/2014/main" id="{1928B094-22A5-4161-8F81-9054CD23B91C}"/>
              </a:ext>
            </a:extLst>
          </p:cNvPr>
          <p:cNvSpPr>
            <a:spLocks noGrp="1"/>
          </p:cNvSpPr>
          <p:nvPr>
            <p:ph idx="1"/>
          </p:nvPr>
        </p:nvSpPr>
        <p:spPr/>
        <p:txBody>
          <a:bodyPr/>
          <a:lstStyle/>
          <a:p>
            <a:r>
              <a:rPr lang="en-US" dirty="0" err="1"/>
              <a:t>CorrelogramView</a:t>
            </a:r>
            <a:r>
              <a:rPr lang="en-US" dirty="0"/>
              <a:t> – </a:t>
            </a:r>
          </a:p>
          <a:p>
            <a:pPr lvl="1"/>
            <a:r>
              <a:rPr lang="en-US" dirty="0"/>
              <a:t>One Cluster Selected – Time interval between spikes, positive and negative (“auto-correlograms of cluster spike train”)</a:t>
            </a:r>
          </a:p>
          <a:p>
            <a:pPr lvl="1"/>
            <a:r>
              <a:rPr lang="en-US" dirty="0"/>
              <a:t>Multiple Clusters Selected – Diagonal shows each cluster’s “auto-correlogram”, remaining show “cross-correlogram” between cluster spike trains.</a:t>
            </a:r>
          </a:p>
          <a:p>
            <a:pPr lvl="2"/>
            <a:r>
              <a:rPr lang="en-US" dirty="0"/>
              <a:t>Can tell you if one cluster’s spikes occur before the other selected</a:t>
            </a:r>
          </a:p>
          <a:p>
            <a:r>
              <a:rPr lang="en-US" dirty="0"/>
              <a:t>Window of 50ms, Bin size of 1ms. </a:t>
            </a:r>
          </a:p>
          <a:p>
            <a:pPr lvl="1"/>
            <a:r>
              <a:rPr lang="en-US" dirty="0"/>
              <a:t>These can both be adjusted using the </a:t>
            </a:r>
            <a:r>
              <a:rPr lang="en-US" dirty="0" err="1"/>
              <a:t>CorrelogramView</a:t>
            </a:r>
            <a:r>
              <a:rPr lang="en-US" dirty="0"/>
              <a:t> dropdown menu.</a:t>
            </a:r>
            <a:endParaRPr lang="en-GB" dirty="0"/>
          </a:p>
        </p:txBody>
      </p:sp>
      <p:sp>
        <p:nvSpPr>
          <p:cNvPr id="4" name="Date Placeholder 3">
            <a:extLst>
              <a:ext uri="{FF2B5EF4-FFF2-40B4-BE49-F238E27FC236}">
                <a16:creationId xmlns:a16="http://schemas.microsoft.com/office/drawing/2014/main" id="{DF768B17-393C-41C9-99CE-1E7D069A7CEE}"/>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453301F7-FFCE-4504-A37B-8C7271A2BB6D}"/>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7DC598C2-90FA-4477-B7F5-773724E1F1CC}"/>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4027385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D2B8-6ED8-481C-8AB3-6A17B634EB1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F906E8D-2AB3-4A2C-9FC1-325CC29BDA6F}"/>
              </a:ext>
            </a:extLst>
          </p:cNvPr>
          <p:cNvSpPr>
            <a:spLocks noGrp="1"/>
          </p:cNvSpPr>
          <p:nvPr>
            <p:ph idx="1"/>
          </p:nvPr>
        </p:nvSpPr>
        <p:spPr>
          <a:xfrm>
            <a:off x="838200" y="1825625"/>
            <a:ext cx="4292600" cy="4351338"/>
          </a:xfrm>
        </p:spPr>
        <p:txBody>
          <a:bodyPr>
            <a:normAutofit/>
          </a:bodyPr>
          <a:lstStyle/>
          <a:p>
            <a:r>
              <a:rPr lang="en-US" dirty="0"/>
              <a:t>Scales badly as you use multiple recording sites</a:t>
            </a:r>
          </a:p>
          <a:p>
            <a:r>
              <a:rPr lang="en-GB" b="1" dirty="0"/>
              <a:t>Spike sorting for large, dense electrode arrays </a:t>
            </a:r>
            <a:r>
              <a:rPr lang="en-GB" dirty="0"/>
              <a:t>Cyrille Rossant, Kenneth D Harris et al. - </a:t>
            </a:r>
            <a:r>
              <a:rPr lang="en-GB" i="1" dirty="0"/>
              <a:t>Nature Neuroscience</a:t>
            </a:r>
            <a:r>
              <a:rPr lang="en-GB" dirty="0"/>
              <a:t> </a:t>
            </a:r>
            <a:r>
              <a:rPr lang="en-GB" b="1" dirty="0"/>
              <a:t>volume 19</a:t>
            </a:r>
            <a:r>
              <a:rPr lang="en-GB" dirty="0"/>
              <a:t>, pages 634–641 (2016)</a:t>
            </a:r>
          </a:p>
          <a:p>
            <a:endParaRPr lang="en-GB" dirty="0"/>
          </a:p>
        </p:txBody>
      </p:sp>
      <p:sp>
        <p:nvSpPr>
          <p:cNvPr id="4" name="Date Placeholder 3">
            <a:extLst>
              <a:ext uri="{FF2B5EF4-FFF2-40B4-BE49-F238E27FC236}">
                <a16:creationId xmlns:a16="http://schemas.microsoft.com/office/drawing/2014/main" id="{25DA67F4-4965-4DCF-A6C6-B6E01C183926}"/>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98529A79-47D0-40F0-809C-946F0BEB3119}"/>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D40813DF-BC19-41B9-AA89-51FD2034DF35}"/>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3" name="Picture 12">
            <a:extLst>
              <a:ext uri="{FF2B5EF4-FFF2-40B4-BE49-F238E27FC236}">
                <a16:creationId xmlns:a16="http://schemas.microsoft.com/office/drawing/2014/main" id="{4250106C-3A45-49B3-BC2D-16B1DA7F479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364480" y="1785667"/>
            <a:ext cx="5679440" cy="4520246"/>
          </a:xfrm>
          <a:prstGeom prst="rect">
            <a:avLst/>
          </a:prstGeom>
        </p:spPr>
      </p:pic>
    </p:spTree>
    <p:extLst>
      <p:ext uri="{BB962C8B-B14F-4D97-AF65-F5344CB8AC3E}">
        <p14:creationId xmlns:p14="http://schemas.microsoft.com/office/powerpoint/2010/main" val="2749705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3B5E-4944-44BD-9CC5-BA939FC4052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0255495-FD38-455D-A1A6-D66A1571A9B7}"/>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F336B8E7-842E-4660-B8DD-66191BEF8786}"/>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13DFC1B0-B5C5-466C-8260-08967AF41F1F}"/>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EAC8CAE1-6DD0-4AAB-9605-F99D8F39A44A}"/>
              </a:ext>
            </a:extLst>
          </p:cNvPr>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7" name="Picture 6">
            <a:extLst>
              <a:ext uri="{FF2B5EF4-FFF2-40B4-BE49-F238E27FC236}">
                <a16:creationId xmlns:a16="http://schemas.microsoft.com/office/drawing/2014/main" id="{55D8C524-2DF4-4D98-983C-824730990168}"/>
              </a:ext>
            </a:extLst>
          </p:cNvPr>
          <p:cNvPicPr>
            <a:picLocks noChangeAspect="1"/>
          </p:cNvPicPr>
          <p:nvPr/>
        </p:nvPicPr>
        <p:blipFill>
          <a:blip r:embed="rId2"/>
          <a:stretch>
            <a:fillRect/>
          </a:stretch>
        </p:blipFill>
        <p:spPr>
          <a:xfrm>
            <a:off x="0" y="9125"/>
            <a:ext cx="12192000" cy="6540500"/>
          </a:xfrm>
          <a:prstGeom prst="rect">
            <a:avLst/>
          </a:prstGeom>
        </p:spPr>
      </p:pic>
      <p:sp>
        <p:nvSpPr>
          <p:cNvPr id="8" name="Rectangle 7">
            <a:extLst>
              <a:ext uri="{FF2B5EF4-FFF2-40B4-BE49-F238E27FC236}">
                <a16:creationId xmlns:a16="http://schemas.microsoft.com/office/drawing/2014/main" id="{2F9CA234-B3CB-4131-8D9B-F773E568B288}"/>
              </a:ext>
            </a:extLst>
          </p:cNvPr>
          <p:cNvSpPr/>
          <p:nvPr/>
        </p:nvSpPr>
        <p:spPr>
          <a:xfrm>
            <a:off x="0" y="365125"/>
            <a:ext cx="2743200" cy="3674860"/>
          </a:xfrm>
          <a:prstGeom prst="rect">
            <a:avLst/>
          </a:pr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5399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D40E-038D-4DA9-8C94-D76680B87678}"/>
              </a:ext>
            </a:extLst>
          </p:cNvPr>
          <p:cNvSpPr>
            <a:spLocks noGrp="1"/>
          </p:cNvSpPr>
          <p:nvPr>
            <p:ph type="title"/>
          </p:nvPr>
        </p:nvSpPr>
        <p:spPr/>
        <p:txBody>
          <a:bodyPr/>
          <a:lstStyle/>
          <a:p>
            <a:r>
              <a:rPr lang="en-US" dirty="0" err="1"/>
              <a:t>ClusterView</a:t>
            </a:r>
            <a:r>
              <a:rPr lang="en-US" dirty="0"/>
              <a:t> &amp; Similarity View</a:t>
            </a:r>
            <a:endParaRPr lang="en-GB" dirty="0"/>
          </a:p>
        </p:txBody>
      </p:sp>
      <p:sp>
        <p:nvSpPr>
          <p:cNvPr id="3" name="Content Placeholder 2">
            <a:extLst>
              <a:ext uri="{FF2B5EF4-FFF2-40B4-BE49-F238E27FC236}">
                <a16:creationId xmlns:a16="http://schemas.microsoft.com/office/drawing/2014/main" id="{30B0D942-FDD0-47BE-9133-1815FC050825}"/>
              </a:ext>
            </a:extLst>
          </p:cNvPr>
          <p:cNvSpPr>
            <a:spLocks noGrp="1"/>
          </p:cNvSpPr>
          <p:nvPr>
            <p:ph idx="1"/>
          </p:nvPr>
        </p:nvSpPr>
        <p:spPr/>
        <p:txBody>
          <a:bodyPr/>
          <a:lstStyle/>
          <a:p>
            <a:r>
              <a:rPr lang="en-US" dirty="0" err="1"/>
              <a:t>ClusterView</a:t>
            </a:r>
            <a:r>
              <a:rPr lang="en-US" dirty="0"/>
              <a:t>, allows you to select a cluster to view</a:t>
            </a:r>
          </a:p>
          <a:p>
            <a:r>
              <a:rPr lang="en-US" dirty="0" err="1"/>
              <a:t>SimilarityView</a:t>
            </a:r>
            <a:r>
              <a:rPr lang="en-US" dirty="0"/>
              <a:t> allows you to select additional clusters to compare to the cluster selected in </a:t>
            </a:r>
            <a:r>
              <a:rPr lang="en-US" dirty="0" err="1"/>
              <a:t>ClusterView</a:t>
            </a:r>
            <a:endParaRPr lang="en-US" dirty="0"/>
          </a:p>
          <a:p>
            <a:pPr lvl="1"/>
            <a:r>
              <a:rPr lang="en-US" dirty="0"/>
              <a:t>Supports </a:t>
            </a:r>
            <a:r>
              <a:rPr lang="en-US" dirty="0" err="1">
                <a:latin typeface="Courier New" panose="02070309020205020404" pitchFamily="49" charset="0"/>
                <a:cs typeface="Courier New" panose="02070309020205020404" pitchFamily="49" charset="0"/>
              </a:rPr>
              <a:t>Ctrl+Left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Click </a:t>
            </a:r>
            <a:r>
              <a:rPr lang="en-US" dirty="0"/>
              <a:t>or </a:t>
            </a:r>
            <a:r>
              <a:rPr lang="en-US" dirty="0" err="1">
                <a:latin typeface="Courier New" panose="02070309020205020404" pitchFamily="49" charset="0"/>
                <a:cs typeface="Courier New" panose="02070309020205020404" pitchFamily="49" charset="0"/>
              </a:rPr>
              <a:t>Ctrl+Shift+Left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Click</a:t>
            </a:r>
            <a:endParaRPr lang="en-GB"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D8C418E6-9B90-4694-99AE-DBAEA8BA1294}"/>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CBEB773F-7BFD-43C0-B1A4-B2583845B382}"/>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F8D8BD89-02C0-41DD-866B-E899F55FB7E3}"/>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3476278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3B5E-4944-44BD-9CC5-BA939FC4052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0255495-FD38-455D-A1A6-D66A1571A9B7}"/>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F336B8E7-842E-4660-B8DD-66191BEF8786}"/>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13DFC1B0-B5C5-466C-8260-08967AF41F1F}"/>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EAC8CAE1-6DD0-4AAB-9605-F99D8F39A44A}"/>
              </a:ext>
            </a:extLst>
          </p:cNvPr>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7" name="Picture 6">
            <a:extLst>
              <a:ext uri="{FF2B5EF4-FFF2-40B4-BE49-F238E27FC236}">
                <a16:creationId xmlns:a16="http://schemas.microsoft.com/office/drawing/2014/main" id="{55D8C524-2DF4-4D98-983C-824730990168}"/>
              </a:ext>
            </a:extLst>
          </p:cNvPr>
          <p:cNvPicPr>
            <a:picLocks noChangeAspect="1"/>
          </p:cNvPicPr>
          <p:nvPr/>
        </p:nvPicPr>
        <p:blipFill>
          <a:blip r:embed="rId2"/>
          <a:stretch>
            <a:fillRect/>
          </a:stretch>
        </p:blipFill>
        <p:spPr>
          <a:xfrm>
            <a:off x="0" y="9125"/>
            <a:ext cx="12192000" cy="6540500"/>
          </a:xfrm>
          <a:prstGeom prst="rect">
            <a:avLst/>
          </a:prstGeom>
        </p:spPr>
      </p:pic>
      <p:sp>
        <p:nvSpPr>
          <p:cNvPr id="8" name="Rectangle 7">
            <a:extLst>
              <a:ext uri="{FF2B5EF4-FFF2-40B4-BE49-F238E27FC236}">
                <a16:creationId xmlns:a16="http://schemas.microsoft.com/office/drawing/2014/main" id="{2F9CA234-B3CB-4131-8D9B-F773E568B288}"/>
              </a:ext>
            </a:extLst>
          </p:cNvPr>
          <p:cNvSpPr/>
          <p:nvPr/>
        </p:nvSpPr>
        <p:spPr>
          <a:xfrm>
            <a:off x="2743200" y="356132"/>
            <a:ext cx="4671753" cy="3072867"/>
          </a:xfrm>
          <a:prstGeom prst="rect">
            <a:avLst/>
          </a:pr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03927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540CE-5DD5-42E9-BA00-464761D5991E}"/>
              </a:ext>
            </a:extLst>
          </p:cNvPr>
          <p:cNvSpPr>
            <a:spLocks noGrp="1"/>
          </p:cNvSpPr>
          <p:nvPr>
            <p:ph type="title"/>
          </p:nvPr>
        </p:nvSpPr>
        <p:spPr/>
        <p:txBody>
          <a:bodyPr/>
          <a:lstStyle/>
          <a:p>
            <a:r>
              <a:rPr lang="en-US" dirty="0" err="1"/>
              <a:t>FeatureView</a:t>
            </a:r>
            <a:r>
              <a:rPr lang="en-US" dirty="0"/>
              <a:t> &amp; </a:t>
            </a:r>
            <a:r>
              <a:rPr lang="en-US" dirty="0" err="1"/>
              <a:t>FeatureTemplateView</a:t>
            </a:r>
            <a:endParaRPr lang="en-GB" dirty="0"/>
          </a:p>
        </p:txBody>
      </p:sp>
      <p:sp>
        <p:nvSpPr>
          <p:cNvPr id="3" name="Content Placeholder 2">
            <a:extLst>
              <a:ext uri="{FF2B5EF4-FFF2-40B4-BE49-F238E27FC236}">
                <a16:creationId xmlns:a16="http://schemas.microsoft.com/office/drawing/2014/main" id="{D7DC6E2E-E2F7-4AE8-BFA6-943721F591D4}"/>
              </a:ext>
            </a:extLst>
          </p:cNvPr>
          <p:cNvSpPr>
            <a:spLocks noGrp="1"/>
          </p:cNvSpPr>
          <p:nvPr>
            <p:ph idx="1"/>
          </p:nvPr>
        </p:nvSpPr>
        <p:spPr>
          <a:xfrm>
            <a:off x="838199" y="1825625"/>
            <a:ext cx="4448695" cy="4351338"/>
          </a:xfrm>
        </p:spPr>
        <p:txBody>
          <a:bodyPr>
            <a:normAutofit fontScale="85000" lnSpcReduction="20000"/>
          </a:bodyPr>
          <a:lstStyle/>
          <a:p>
            <a:r>
              <a:rPr lang="en-US" dirty="0" err="1"/>
              <a:t>FeatureView</a:t>
            </a:r>
            <a:r>
              <a:rPr lang="en-US" dirty="0"/>
              <a:t> – allows you to compare PC0 and PC1 of any two channels, at each spike time (dots) – image on right is using Channel 0 and 1</a:t>
            </a:r>
          </a:p>
          <a:p>
            <a:pPr lvl="1"/>
            <a:r>
              <a:rPr lang="en-US" dirty="0"/>
              <a:t>In the case of single channel recordings, you can set both to the channel with your signal i.e. Channel 0</a:t>
            </a:r>
          </a:p>
          <a:p>
            <a:r>
              <a:rPr lang="en-US" dirty="0" err="1"/>
              <a:t>FeatureTemplateView</a:t>
            </a:r>
            <a:r>
              <a:rPr lang="en-US" dirty="0"/>
              <a:t> allows you to see how the templates for the selected clusters compare in a ‘feature space’</a:t>
            </a:r>
          </a:p>
          <a:p>
            <a:pPr lvl="1"/>
            <a:r>
              <a:rPr lang="en-US" dirty="0"/>
              <a:t>Projecting the spikes from each cluster onto the template space</a:t>
            </a:r>
            <a:endParaRPr lang="en-GB" dirty="0"/>
          </a:p>
        </p:txBody>
      </p:sp>
      <p:sp>
        <p:nvSpPr>
          <p:cNvPr id="4" name="Date Placeholder 3">
            <a:extLst>
              <a:ext uri="{FF2B5EF4-FFF2-40B4-BE49-F238E27FC236}">
                <a16:creationId xmlns:a16="http://schemas.microsoft.com/office/drawing/2014/main" id="{6641C6AD-5FFB-4FEE-AA5A-575980AD64C2}"/>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CB6189FE-D55F-4712-9D11-7047182124C1}"/>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1BB8B053-7EFF-41BF-88A2-CA02A6EB4DCC}"/>
              </a:ext>
            </a:extLst>
          </p:cNvPr>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8" name="Picture 7">
            <a:extLst>
              <a:ext uri="{FF2B5EF4-FFF2-40B4-BE49-F238E27FC236}">
                <a16:creationId xmlns:a16="http://schemas.microsoft.com/office/drawing/2014/main" id="{1F21269E-FE2A-49F0-9D75-258DB205921E}"/>
              </a:ext>
            </a:extLst>
          </p:cNvPr>
          <p:cNvPicPr>
            <a:picLocks noChangeAspect="1"/>
          </p:cNvPicPr>
          <p:nvPr/>
        </p:nvPicPr>
        <p:blipFill>
          <a:blip r:embed="rId3"/>
          <a:stretch>
            <a:fillRect/>
          </a:stretch>
        </p:blipFill>
        <p:spPr>
          <a:xfrm>
            <a:off x="5703822" y="1825625"/>
            <a:ext cx="5813559" cy="4131338"/>
          </a:xfrm>
          <a:prstGeom prst="rect">
            <a:avLst/>
          </a:prstGeom>
        </p:spPr>
      </p:pic>
    </p:spTree>
    <p:extLst>
      <p:ext uri="{BB962C8B-B14F-4D97-AF65-F5344CB8AC3E}">
        <p14:creationId xmlns:p14="http://schemas.microsoft.com/office/powerpoint/2010/main" val="2439393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540CE-5DD5-42E9-BA00-464761D5991E}"/>
              </a:ext>
            </a:extLst>
          </p:cNvPr>
          <p:cNvSpPr>
            <a:spLocks noGrp="1"/>
          </p:cNvSpPr>
          <p:nvPr>
            <p:ph type="title"/>
          </p:nvPr>
        </p:nvSpPr>
        <p:spPr/>
        <p:txBody>
          <a:bodyPr/>
          <a:lstStyle/>
          <a:p>
            <a:r>
              <a:rPr lang="en-US" dirty="0" err="1"/>
              <a:t>FeatureView</a:t>
            </a:r>
            <a:r>
              <a:rPr lang="en-US" dirty="0"/>
              <a:t> &amp; </a:t>
            </a:r>
            <a:r>
              <a:rPr lang="en-US" dirty="0" err="1"/>
              <a:t>FeatureTemplateView</a:t>
            </a:r>
            <a:endParaRPr lang="en-GB" dirty="0"/>
          </a:p>
        </p:txBody>
      </p:sp>
      <p:sp>
        <p:nvSpPr>
          <p:cNvPr id="4" name="Date Placeholder 3">
            <a:extLst>
              <a:ext uri="{FF2B5EF4-FFF2-40B4-BE49-F238E27FC236}">
                <a16:creationId xmlns:a16="http://schemas.microsoft.com/office/drawing/2014/main" id="{6641C6AD-5FFB-4FEE-AA5A-575980AD64C2}"/>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CB6189FE-D55F-4712-9D11-7047182124C1}"/>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1BB8B053-7EFF-41BF-88A2-CA02A6EB4DCC}"/>
              </a:ext>
            </a:extLst>
          </p:cNvPr>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7" name="Picture 6">
            <a:extLst>
              <a:ext uri="{FF2B5EF4-FFF2-40B4-BE49-F238E27FC236}">
                <a16:creationId xmlns:a16="http://schemas.microsoft.com/office/drawing/2014/main" id="{1C6B6271-8771-4206-8942-D1FB86BA848C}"/>
              </a:ext>
            </a:extLst>
          </p:cNvPr>
          <p:cNvPicPr>
            <a:picLocks noChangeAspect="1"/>
          </p:cNvPicPr>
          <p:nvPr/>
        </p:nvPicPr>
        <p:blipFill>
          <a:blip r:embed="rId3"/>
          <a:stretch>
            <a:fillRect/>
          </a:stretch>
        </p:blipFill>
        <p:spPr>
          <a:xfrm>
            <a:off x="868680" y="1624073"/>
            <a:ext cx="10114133" cy="3603247"/>
          </a:xfrm>
          <a:prstGeom prst="rect">
            <a:avLst/>
          </a:prstGeom>
        </p:spPr>
      </p:pic>
    </p:spTree>
    <p:extLst>
      <p:ext uri="{BB962C8B-B14F-4D97-AF65-F5344CB8AC3E}">
        <p14:creationId xmlns:p14="http://schemas.microsoft.com/office/powerpoint/2010/main" val="1454386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8F68-6648-4C53-B84D-5A49FD78CA62}"/>
              </a:ext>
            </a:extLst>
          </p:cNvPr>
          <p:cNvSpPr>
            <a:spLocks noGrp="1"/>
          </p:cNvSpPr>
          <p:nvPr>
            <p:ph type="ctrTitle"/>
          </p:nvPr>
        </p:nvSpPr>
        <p:spPr/>
        <p:txBody>
          <a:bodyPr/>
          <a:lstStyle/>
          <a:p>
            <a:r>
              <a:rPr lang="en-US" dirty="0"/>
              <a:t>Split Example</a:t>
            </a:r>
            <a:endParaRPr lang="en-GB" dirty="0"/>
          </a:p>
        </p:txBody>
      </p:sp>
      <p:sp>
        <p:nvSpPr>
          <p:cNvPr id="3" name="Subtitle 2">
            <a:extLst>
              <a:ext uri="{FF2B5EF4-FFF2-40B4-BE49-F238E27FC236}">
                <a16:creationId xmlns:a16="http://schemas.microsoft.com/office/drawing/2014/main" id="{6759EE07-0820-4B4C-A47A-6610E4E981D0}"/>
              </a:ext>
            </a:extLst>
          </p:cNvPr>
          <p:cNvSpPr>
            <a:spLocks noGrp="1"/>
          </p:cNvSpPr>
          <p:nvPr>
            <p:ph type="subTitle" idx="1"/>
          </p:nvPr>
        </p:nvSpPr>
        <p:spPr/>
        <p:txBody>
          <a:bodyPr/>
          <a:lstStyle/>
          <a:p>
            <a:endParaRPr lang="en-GB"/>
          </a:p>
        </p:txBody>
      </p:sp>
      <p:sp>
        <p:nvSpPr>
          <p:cNvPr id="4" name="Date Placeholder 3">
            <a:extLst>
              <a:ext uri="{FF2B5EF4-FFF2-40B4-BE49-F238E27FC236}">
                <a16:creationId xmlns:a16="http://schemas.microsoft.com/office/drawing/2014/main" id="{9BDA93A9-7D50-47AD-BD2E-C7B318181505}"/>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14CE51DA-05EF-4C1E-917B-F8089BA7BB2B}"/>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F40F0BCB-D87A-4782-851F-A521EA6AD799}"/>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937350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5181-0242-4F95-BFFD-B383386FC1C4}"/>
              </a:ext>
            </a:extLst>
          </p:cNvPr>
          <p:cNvSpPr>
            <a:spLocks noGrp="1"/>
          </p:cNvSpPr>
          <p:nvPr>
            <p:ph type="title"/>
          </p:nvPr>
        </p:nvSpPr>
        <p:spPr/>
        <p:txBody>
          <a:bodyPr/>
          <a:lstStyle/>
          <a:p>
            <a:endParaRPr lang="en-GB"/>
          </a:p>
        </p:txBody>
      </p:sp>
      <p:pic>
        <p:nvPicPr>
          <p:cNvPr id="8" name="Content Placeholder 7">
            <a:extLst>
              <a:ext uri="{FF2B5EF4-FFF2-40B4-BE49-F238E27FC236}">
                <a16:creationId xmlns:a16="http://schemas.microsoft.com/office/drawing/2014/main" id="{7C908FD9-2DED-4A3A-AF00-00A1C36946C8}"/>
              </a:ext>
            </a:extLst>
          </p:cNvPr>
          <p:cNvPicPr>
            <a:picLocks noGrp="1" noChangeAspect="1"/>
          </p:cNvPicPr>
          <p:nvPr>
            <p:ph idx="1"/>
          </p:nvPr>
        </p:nvPicPr>
        <p:blipFill>
          <a:blip r:embed="rId3"/>
          <a:stretch>
            <a:fillRect/>
          </a:stretch>
        </p:blipFill>
        <p:spPr>
          <a:xfrm>
            <a:off x="0" y="0"/>
            <a:ext cx="12192000" cy="6540500"/>
          </a:xfrm>
        </p:spPr>
      </p:pic>
      <p:sp>
        <p:nvSpPr>
          <p:cNvPr id="4" name="Date Placeholder 3">
            <a:extLst>
              <a:ext uri="{FF2B5EF4-FFF2-40B4-BE49-F238E27FC236}">
                <a16:creationId xmlns:a16="http://schemas.microsoft.com/office/drawing/2014/main" id="{FE607ECE-FA8D-477C-8D49-C02235BDAB1A}"/>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F51DF7BA-AB91-478A-BF84-5E146F85A847}"/>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97E7339E-0BEA-4AFD-864F-7DF960A1F565}"/>
              </a:ext>
            </a:extLst>
          </p:cNvPr>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3272097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5181-0242-4F95-BFFD-B383386FC1C4}"/>
              </a:ext>
            </a:extLst>
          </p:cNvPr>
          <p:cNvSpPr>
            <a:spLocks noGrp="1"/>
          </p:cNvSpPr>
          <p:nvPr>
            <p:ph type="title"/>
          </p:nvPr>
        </p:nvSpPr>
        <p:spPr/>
        <p:txBody>
          <a:bodyPr/>
          <a:lstStyle/>
          <a:p>
            <a:endParaRPr lang="en-GB"/>
          </a:p>
        </p:txBody>
      </p:sp>
      <p:pic>
        <p:nvPicPr>
          <p:cNvPr id="8" name="Content Placeholder 7">
            <a:extLst>
              <a:ext uri="{FF2B5EF4-FFF2-40B4-BE49-F238E27FC236}">
                <a16:creationId xmlns:a16="http://schemas.microsoft.com/office/drawing/2014/main" id="{7C908FD9-2DED-4A3A-AF00-00A1C36946C8}"/>
              </a:ext>
            </a:extLst>
          </p:cNvPr>
          <p:cNvPicPr>
            <a:picLocks noGrp="1" noChangeAspect="1"/>
          </p:cNvPicPr>
          <p:nvPr>
            <p:ph idx="1"/>
          </p:nvPr>
        </p:nvPicPr>
        <p:blipFill>
          <a:blip r:embed="rId3"/>
          <a:stretch>
            <a:fillRect/>
          </a:stretch>
        </p:blipFill>
        <p:spPr>
          <a:xfrm>
            <a:off x="0" y="0"/>
            <a:ext cx="12192000" cy="6540499"/>
          </a:xfrm>
        </p:spPr>
      </p:pic>
      <p:sp>
        <p:nvSpPr>
          <p:cNvPr id="4" name="Date Placeholder 3">
            <a:extLst>
              <a:ext uri="{FF2B5EF4-FFF2-40B4-BE49-F238E27FC236}">
                <a16:creationId xmlns:a16="http://schemas.microsoft.com/office/drawing/2014/main" id="{FE607ECE-FA8D-477C-8D49-C02235BDAB1A}"/>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F51DF7BA-AB91-478A-BF84-5E146F85A847}"/>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97E7339E-0BEA-4AFD-864F-7DF960A1F565}"/>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2091733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8F68-6648-4C53-B84D-5A49FD78CA62}"/>
              </a:ext>
            </a:extLst>
          </p:cNvPr>
          <p:cNvSpPr>
            <a:spLocks noGrp="1"/>
          </p:cNvSpPr>
          <p:nvPr>
            <p:ph type="ctrTitle"/>
          </p:nvPr>
        </p:nvSpPr>
        <p:spPr/>
        <p:txBody>
          <a:bodyPr/>
          <a:lstStyle/>
          <a:p>
            <a:r>
              <a:rPr lang="en-US" dirty="0"/>
              <a:t>Merge Example</a:t>
            </a:r>
            <a:endParaRPr lang="en-GB" dirty="0"/>
          </a:p>
        </p:txBody>
      </p:sp>
      <p:sp>
        <p:nvSpPr>
          <p:cNvPr id="3" name="Subtitle 2">
            <a:extLst>
              <a:ext uri="{FF2B5EF4-FFF2-40B4-BE49-F238E27FC236}">
                <a16:creationId xmlns:a16="http://schemas.microsoft.com/office/drawing/2014/main" id="{6759EE07-0820-4B4C-A47A-6610E4E981D0}"/>
              </a:ext>
            </a:extLst>
          </p:cNvPr>
          <p:cNvSpPr>
            <a:spLocks noGrp="1"/>
          </p:cNvSpPr>
          <p:nvPr>
            <p:ph type="subTitle" idx="1"/>
          </p:nvPr>
        </p:nvSpPr>
        <p:spPr/>
        <p:txBody>
          <a:bodyPr/>
          <a:lstStyle/>
          <a:p>
            <a:endParaRPr lang="en-GB"/>
          </a:p>
        </p:txBody>
      </p:sp>
      <p:sp>
        <p:nvSpPr>
          <p:cNvPr id="4" name="Date Placeholder 3">
            <a:extLst>
              <a:ext uri="{FF2B5EF4-FFF2-40B4-BE49-F238E27FC236}">
                <a16:creationId xmlns:a16="http://schemas.microsoft.com/office/drawing/2014/main" id="{9BDA93A9-7D50-47AD-BD2E-C7B318181505}"/>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14CE51DA-05EF-4C1E-917B-F8089BA7BB2B}"/>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F40F0BCB-D87A-4782-851F-A521EA6AD799}"/>
              </a:ext>
            </a:extLst>
          </p:cNvPr>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3424516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5181-0242-4F95-BFFD-B383386FC1C4}"/>
              </a:ext>
            </a:extLst>
          </p:cNvPr>
          <p:cNvSpPr>
            <a:spLocks noGrp="1"/>
          </p:cNvSpPr>
          <p:nvPr>
            <p:ph type="title"/>
          </p:nvPr>
        </p:nvSpPr>
        <p:spPr/>
        <p:txBody>
          <a:bodyPr/>
          <a:lstStyle/>
          <a:p>
            <a:endParaRPr lang="en-GB"/>
          </a:p>
        </p:txBody>
      </p:sp>
      <p:pic>
        <p:nvPicPr>
          <p:cNvPr id="8" name="Content Placeholder 7">
            <a:extLst>
              <a:ext uri="{FF2B5EF4-FFF2-40B4-BE49-F238E27FC236}">
                <a16:creationId xmlns:a16="http://schemas.microsoft.com/office/drawing/2014/main" id="{7C908FD9-2DED-4A3A-AF00-00A1C36946C8}"/>
              </a:ext>
            </a:extLst>
          </p:cNvPr>
          <p:cNvPicPr>
            <a:picLocks noGrp="1" noChangeAspect="1"/>
          </p:cNvPicPr>
          <p:nvPr>
            <p:ph idx="1"/>
          </p:nvPr>
        </p:nvPicPr>
        <p:blipFill>
          <a:blip r:embed="rId3"/>
          <a:stretch>
            <a:fillRect/>
          </a:stretch>
        </p:blipFill>
        <p:spPr>
          <a:xfrm>
            <a:off x="0" y="0"/>
            <a:ext cx="12192000" cy="6540499"/>
          </a:xfrm>
        </p:spPr>
      </p:pic>
      <p:sp>
        <p:nvSpPr>
          <p:cNvPr id="4" name="Date Placeholder 3">
            <a:extLst>
              <a:ext uri="{FF2B5EF4-FFF2-40B4-BE49-F238E27FC236}">
                <a16:creationId xmlns:a16="http://schemas.microsoft.com/office/drawing/2014/main" id="{FE607ECE-FA8D-477C-8D49-C02235BDAB1A}"/>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F51DF7BA-AB91-478A-BF84-5E146F85A847}"/>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97E7339E-0BEA-4AFD-864F-7DF960A1F565}"/>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318361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6A24-8791-4AE4-A53D-75AD15006EA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4FC01C2-0138-41BA-B396-929D614C8FF0}"/>
              </a:ext>
            </a:extLst>
          </p:cNvPr>
          <p:cNvSpPr>
            <a:spLocks noGrp="1"/>
          </p:cNvSpPr>
          <p:nvPr>
            <p:ph idx="1"/>
          </p:nvPr>
        </p:nvSpPr>
        <p:spPr>
          <a:xfrm>
            <a:off x="838200" y="1825625"/>
            <a:ext cx="2402840" cy="4351338"/>
          </a:xfrm>
        </p:spPr>
        <p:txBody>
          <a:bodyPr>
            <a:normAutofit/>
          </a:bodyPr>
          <a:lstStyle/>
          <a:p>
            <a:r>
              <a:rPr lang="en-US" b="1" dirty="0"/>
              <a:t>Past, present and future of spike sorting techniques </a:t>
            </a:r>
            <a:r>
              <a:rPr lang="en-US" dirty="0"/>
              <a:t>- H.G. Rey et al. -  </a:t>
            </a:r>
            <a:r>
              <a:rPr lang="en-US" i="1" dirty="0"/>
              <a:t>Brain Research Bulletin </a:t>
            </a:r>
            <a:r>
              <a:rPr lang="en-US" b="1" dirty="0"/>
              <a:t>119</a:t>
            </a:r>
            <a:r>
              <a:rPr lang="en-US" dirty="0"/>
              <a:t> pages 106–117(2015) </a:t>
            </a:r>
          </a:p>
          <a:p>
            <a:endParaRPr lang="en-GB" dirty="0"/>
          </a:p>
        </p:txBody>
      </p:sp>
      <p:sp>
        <p:nvSpPr>
          <p:cNvPr id="4" name="Date Placeholder 3">
            <a:extLst>
              <a:ext uri="{FF2B5EF4-FFF2-40B4-BE49-F238E27FC236}">
                <a16:creationId xmlns:a16="http://schemas.microsoft.com/office/drawing/2014/main" id="{10560D82-0ABD-4BDF-965D-370D33FB07C1}"/>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BE1474DD-0CDF-42FC-A0F9-0BBBFA718F03}"/>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F28BAABF-4657-47AE-845F-2C2E3F296096}"/>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Graphic 7">
            <a:extLst>
              <a:ext uri="{FF2B5EF4-FFF2-40B4-BE49-F238E27FC236}">
                <a16:creationId xmlns:a16="http://schemas.microsoft.com/office/drawing/2014/main" id="{DC66F606-37B1-4CC6-BCC9-1E976B3B054E}"/>
              </a:ext>
            </a:extLst>
          </p:cNvPr>
          <p:cNvPicPr>
            <a:picLocks noChangeAspect="1"/>
          </p:cNvPicPr>
          <p:nvPr/>
        </p:nvPicPr>
        <p:blipFill>
          <a:blip r:embed="rId3"/>
          <a:stretch>
            <a:fillRect/>
          </a:stretch>
        </p:blipFill>
        <p:spPr>
          <a:xfrm>
            <a:off x="3214901" y="307658"/>
            <a:ext cx="7680944" cy="5958205"/>
          </a:xfrm>
          <a:prstGeom prst="rect">
            <a:avLst/>
          </a:prstGeom>
        </p:spPr>
      </p:pic>
    </p:spTree>
    <p:extLst>
      <p:ext uri="{BB962C8B-B14F-4D97-AF65-F5344CB8AC3E}">
        <p14:creationId xmlns:p14="http://schemas.microsoft.com/office/powerpoint/2010/main" val="2989334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5181-0242-4F95-BFFD-B383386FC1C4}"/>
              </a:ext>
            </a:extLst>
          </p:cNvPr>
          <p:cNvSpPr>
            <a:spLocks noGrp="1"/>
          </p:cNvSpPr>
          <p:nvPr>
            <p:ph type="title"/>
          </p:nvPr>
        </p:nvSpPr>
        <p:spPr/>
        <p:txBody>
          <a:bodyPr/>
          <a:lstStyle/>
          <a:p>
            <a:endParaRPr lang="en-GB"/>
          </a:p>
        </p:txBody>
      </p:sp>
      <p:pic>
        <p:nvPicPr>
          <p:cNvPr id="8" name="Content Placeholder 7">
            <a:extLst>
              <a:ext uri="{FF2B5EF4-FFF2-40B4-BE49-F238E27FC236}">
                <a16:creationId xmlns:a16="http://schemas.microsoft.com/office/drawing/2014/main" id="{7C908FD9-2DED-4A3A-AF00-00A1C36946C8}"/>
              </a:ext>
            </a:extLst>
          </p:cNvPr>
          <p:cNvPicPr>
            <a:picLocks noGrp="1" noChangeAspect="1"/>
          </p:cNvPicPr>
          <p:nvPr>
            <p:ph idx="1"/>
          </p:nvPr>
        </p:nvPicPr>
        <p:blipFill>
          <a:blip r:embed="rId3"/>
          <a:stretch>
            <a:fillRect/>
          </a:stretch>
        </p:blipFill>
        <p:spPr>
          <a:xfrm>
            <a:off x="0" y="0"/>
            <a:ext cx="12192000" cy="6540500"/>
          </a:xfrm>
        </p:spPr>
      </p:pic>
      <p:sp>
        <p:nvSpPr>
          <p:cNvPr id="4" name="Date Placeholder 3">
            <a:extLst>
              <a:ext uri="{FF2B5EF4-FFF2-40B4-BE49-F238E27FC236}">
                <a16:creationId xmlns:a16="http://schemas.microsoft.com/office/drawing/2014/main" id="{FE607ECE-FA8D-477C-8D49-C02235BDAB1A}"/>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F51DF7BA-AB91-478A-BF84-5E146F85A847}"/>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97E7339E-0BEA-4AFD-864F-7DF960A1F565}"/>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267001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B700-B30C-4003-A2E9-226E4AEF41EC}"/>
              </a:ext>
            </a:extLst>
          </p:cNvPr>
          <p:cNvSpPr>
            <a:spLocks noGrp="1"/>
          </p:cNvSpPr>
          <p:nvPr>
            <p:ph type="title"/>
          </p:nvPr>
        </p:nvSpPr>
        <p:spPr/>
        <p:txBody>
          <a:bodyPr/>
          <a:lstStyle/>
          <a:p>
            <a:r>
              <a:rPr lang="en-US" dirty="0"/>
              <a:t>Why are we interested in </a:t>
            </a:r>
            <a:br>
              <a:rPr lang="en-US" dirty="0"/>
            </a:br>
            <a:r>
              <a:rPr lang="en-US" dirty="0"/>
              <a:t>Individual Neuron Activity?</a:t>
            </a:r>
            <a:endParaRPr lang="en-GB" dirty="0"/>
          </a:p>
        </p:txBody>
      </p:sp>
      <p:sp>
        <p:nvSpPr>
          <p:cNvPr id="3" name="Content Placeholder 2">
            <a:extLst>
              <a:ext uri="{FF2B5EF4-FFF2-40B4-BE49-F238E27FC236}">
                <a16:creationId xmlns:a16="http://schemas.microsoft.com/office/drawing/2014/main" id="{3445ACFD-AD67-49BB-AC5F-94CEDEEB85A9}"/>
              </a:ext>
            </a:extLst>
          </p:cNvPr>
          <p:cNvSpPr>
            <a:spLocks noGrp="1"/>
          </p:cNvSpPr>
          <p:nvPr>
            <p:ph idx="1"/>
          </p:nvPr>
        </p:nvSpPr>
        <p:spPr/>
        <p:txBody>
          <a:bodyPr/>
          <a:lstStyle/>
          <a:p>
            <a:r>
              <a:rPr lang="en-US" dirty="0"/>
              <a:t>Neurons “Rate”/“Timing” of firing can encode information</a:t>
            </a:r>
          </a:p>
          <a:p>
            <a:r>
              <a:rPr lang="en-US" dirty="0"/>
              <a:t>Different neurons can be encoding different information (even if in a similar location)</a:t>
            </a:r>
          </a:p>
          <a:p>
            <a:r>
              <a:rPr lang="en-US" dirty="0"/>
              <a:t>The co-ordination of neuron spike activity can also give us additional information</a:t>
            </a:r>
            <a:endParaRPr lang="en-GB" dirty="0"/>
          </a:p>
        </p:txBody>
      </p:sp>
      <p:sp>
        <p:nvSpPr>
          <p:cNvPr id="4" name="Date Placeholder 3">
            <a:extLst>
              <a:ext uri="{FF2B5EF4-FFF2-40B4-BE49-F238E27FC236}">
                <a16:creationId xmlns:a16="http://schemas.microsoft.com/office/drawing/2014/main" id="{EA186BD5-8510-428F-B988-6D92798BD918}"/>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A59C7D1A-3E3A-47AD-8087-63135B622FA7}"/>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A01E44EF-DF86-4580-916D-8527CBB26AD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34389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8E1A-0E67-4613-BC08-E72290B37DE4}"/>
              </a:ext>
            </a:extLst>
          </p:cNvPr>
          <p:cNvSpPr>
            <a:spLocks noGrp="1"/>
          </p:cNvSpPr>
          <p:nvPr>
            <p:ph type="title"/>
          </p:nvPr>
        </p:nvSpPr>
        <p:spPr/>
        <p:txBody>
          <a:bodyPr/>
          <a:lstStyle/>
          <a:p>
            <a:r>
              <a:rPr lang="en-US" dirty="0"/>
              <a:t>Sorting</a:t>
            </a:r>
            <a:endParaRPr lang="en-GB" dirty="0"/>
          </a:p>
        </p:txBody>
      </p:sp>
      <p:sp>
        <p:nvSpPr>
          <p:cNvPr id="3" name="Content Placeholder 2">
            <a:extLst>
              <a:ext uri="{FF2B5EF4-FFF2-40B4-BE49-F238E27FC236}">
                <a16:creationId xmlns:a16="http://schemas.microsoft.com/office/drawing/2014/main" id="{D8DFC8E2-DB5C-4772-84EE-B4E53D80A754}"/>
              </a:ext>
            </a:extLst>
          </p:cNvPr>
          <p:cNvSpPr>
            <a:spLocks noGrp="1"/>
          </p:cNvSpPr>
          <p:nvPr>
            <p:ph idx="1"/>
          </p:nvPr>
        </p:nvSpPr>
        <p:spPr/>
        <p:txBody>
          <a:bodyPr>
            <a:normAutofit/>
          </a:bodyPr>
          <a:lstStyle/>
          <a:p>
            <a:r>
              <a:rPr lang="en-US" dirty="0"/>
              <a:t>Classification Problem</a:t>
            </a:r>
          </a:p>
          <a:p>
            <a:pPr lvl="1"/>
            <a:endParaRPr lang="en-US" dirty="0"/>
          </a:p>
          <a:p>
            <a:pPr lvl="2"/>
            <a:endParaRPr lang="en-US" dirty="0"/>
          </a:p>
          <a:p>
            <a:pPr marL="914400" lvl="2" indent="0">
              <a:buNone/>
            </a:pPr>
            <a:endParaRPr lang="en-GB" dirty="0"/>
          </a:p>
        </p:txBody>
      </p:sp>
      <p:sp>
        <p:nvSpPr>
          <p:cNvPr id="4" name="Date Placeholder 3">
            <a:extLst>
              <a:ext uri="{FF2B5EF4-FFF2-40B4-BE49-F238E27FC236}">
                <a16:creationId xmlns:a16="http://schemas.microsoft.com/office/drawing/2014/main" id="{8E0636F7-6EF4-469A-9478-028002EC52A3}"/>
              </a:ext>
            </a:extLst>
          </p:cNvPr>
          <p:cNvSpPr>
            <a:spLocks noGrp="1"/>
          </p:cNvSpPr>
          <p:nvPr>
            <p:ph type="dt" sz="half" idx="10"/>
          </p:nvPr>
        </p:nvSpPr>
        <p:spPr/>
        <p:txBody>
          <a:bodyPr/>
          <a:lstStyle/>
          <a:p>
            <a:r>
              <a:rPr lang="en-US"/>
              <a:t>2018/10/24</a:t>
            </a:r>
            <a:endParaRPr lang="en-US" dirty="0"/>
          </a:p>
        </p:txBody>
      </p:sp>
      <p:sp>
        <p:nvSpPr>
          <p:cNvPr id="5" name="Footer Placeholder 4">
            <a:extLst>
              <a:ext uri="{FF2B5EF4-FFF2-40B4-BE49-F238E27FC236}">
                <a16:creationId xmlns:a16="http://schemas.microsoft.com/office/drawing/2014/main" id="{BDF01EFB-0965-4675-98B7-57DB14469596}"/>
              </a:ext>
            </a:extLst>
          </p:cNvPr>
          <p:cNvSpPr>
            <a:spLocks noGrp="1"/>
          </p:cNvSpPr>
          <p:nvPr>
            <p:ph type="ftr" sz="quarter" idx="11"/>
          </p:nvPr>
        </p:nvSpPr>
        <p:spPr/>
        <p:txBody>
          <a:bodyPr/>
          <a:lstStyle/>
          <a:p>
            <a:r>
              <a:rPr lang="en-US"/>
              <a:t>HT DragonFly Lab</a:t>
            </a:r>
            <a:endParaRPr lang="en-US" dirty="0"/>
          </a:p>
        </p:txBody>
      </p:sp>
      <p:sp>
        <p:nvSpPr>
          <p:cNvPr id="6" name="Slide Number Placeholder 5">
            <a:extLst>
              <a:ext uri="{FF2B5EF4-FFF2-40B4-BE49-F238E27FC236}">
                <a16:creationId xmlns:a16="http://schemas.microsoft.com/office/drawing/2014/main" id="{757C117D-1591-48BA-9464-D25FD5E592F1}"/>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286108782"/>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4296</TotalTime>
  <Words>4095</Words>
  <Application>Microsoft Office PowerPoint</Application>
  <PresentationFormat>Widescreen</PresentationFormat>
  <Paragraphs>676</Paragraphs>
  <Slides>70</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Courier New</vt:lpstr>
      <vt:lpstr>Times New Roman</vt:lpstr>
      <vt:lpstr>Office Theme</vt:lpstr>
      <vt:lpstr>Spike Sorting on the High Performance Computer (HPC) </vt:lpstr>
      <vt:lpstr>Review of Spike Sorting</vt:lpstr>
      <vt:lpstr>PowerPoint Presentation</vt:lpstr>
      <vt:lpstr>PowerPoint Presentation</vt:lpstr>
      <vt:lpstr>PowerPoint Presentation</vt:lpstr>
      <vt:lpstr>PowerPoint Presentation</vt:lpstr>
      <vt:lpstr>PowerPoint Presentation</vt:lpstr>
      <vt:lpstr>Why are we interested in  Individual Neuron Activity?</vt:lpstr>
      <vt:lpstr>Sorting</vt:lpstr>
      <vt:lpstr>PowerPoint Presentation</vt:lpstr>
      <vt:lpstr>Sorting</vt:lpstr>
      <vt:lpstr>PowerPoint Presentation</vt:lpstr>
      <vt:lpstr>Sorting</vt:lpstr>
      <vt:lpstr>PowerPoint Presentation</vt:lpstr>
      <vt:lpstr>PowerPoint Presentation</vt:lpstr>
      <vt:lpstr>Sorting</vt:lpstr>
      <vt:lpstr>PowerPoint Presentation</vt:lpstr>
      <vt:lpstr>PowerPoint Presentation</vt:lpstr>
      <vt:lpstr>Sorting</vt:lpstr>
      <vt:lpstr>Clustering</vt:lpstr>
      <vt:lpstr>Where Automatic Clustering can Fail</vt:lpstr>
      <vt:lpstr>Simultaneous spike events  “Overlapping Spikes”</vt:lpstr>
      <vt:lpstr>Simultaneous spike events  “Overlapping Spikes”</vt:lpstr>
      <vt:lpstr>PowerPoint Presentation</vt:lpstr>
      <vt:lpstr>Is any of this real?</vt:lpstr>
      <vt:lpstr>Spike Sorting Programs</vt:lpstr>
      <vt:lpstr>PowerPoint Presentation</vt:lpstr>
      <vt:lpstr>HPC Workflow (with KiloSort)</vt:lpstr>
      <vt:lpstr>PowerPoint Presentation</vt:lpstr>
      <vt:lpstr>File Organisation</vt:lpstr>
      <vt:lpstr>PowerPoint Presentation</vt:lpstr>
      <vt:lpstr>PowerPoint Presentation</vt:lpstr>
      <vt:lpstr>Setting Up Environment</vt:lpstr>
      <vt:lpstr>Recommended software</vt:lpstr>
      <vt:lpstr>Networked Drive</vt:lpstr>
      <vt:lpstr>PowerPoint Presentation</vt:lpstr>
      <vt:lpstr>Uploading and Downloading files</vt:lpstr>
      <vt:lpstr>On first run </vt:lpstr>
      <vt:lpstr>PowerPoint Presentation</vt:lpstr>
      <vt:lpstr>Editing the job script  1/3</vt:lpstr>
      <vt:lpstr>Editing the job script  1/3</vt:lpstr>
      <vt:lpstr>Editing the job script  2/3</vt:lpstr>
      <vt:lpstr>Editing the job script  3/3</vt:lpstr>
      <vt:lpstr>$WORK no longer there?</vt:lpstr>
      <vt:lpstr>Make sure the code is HPC compatible</vt:lpstr>
      <vt:lpstr>Submit the job to the HPC Queue</vt:lpstr>
      <vt:lpstr>Monitor the HPC job</vt:lpstr>
      <vt:lpstr>Check &amp; Download Results</vt:lpstr>
      <vt:lpstr>Check &amp; Download Results</vt:lpstr>
      <vt:lpstr>Demonstration</vt:lpstr>
      <vt:lpstr>Phy GUI</vt:lpstr>
      <vt:lpstr>Manual Clustering Guide</vt:lpstr>
      <vt:lpstr>PowerPoint Presentation</vt:lpstr>
      <vt:lpstr>PowerPoint Presentation</vt:lpstr>
      <vt:lpstr>TraceView</vt:lpstr>
      <vt:lpstr>PowerPoint Presentation</vt:lpstr>
      <vt:lpstr>AmplitudeView</vt:lpstr>
      <vt:lpstr>PowerPoint Presentation</vt:lpstr>
      <vt:lpstr>CorrelogramView</vt:lpstr>
      <vt:lpstr>PowerPoint Presentation</vt:lpstr>
      <vt:lpstr>ClusterView &amp; Similarity View</vt:lpstr>
      <vt:lpstr>PowerPoint Presentation</vt:lpstr>
      <vt:lpstr>FeatureView &amp; FeatureTemplateView</vt:lpstr>
      <vt:lpstr>FeatureView &amp; FeatureTemplateView</vt:lpstr>
      <vt:lpstr>Split Example</vt:lpstr>
      <vt:lpstr>PowerPoint Presentation</vt:lpstr>
      <vt:lpstr>PowerPoint Presentation</vt:lpstr>
      <vt:lpstr>Merge Example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code on the high performance computer (hpc)</dc:title>
  <dc:creator>Adel Haddad</dc:creator>
  <cp:lastModifiedBy>Haddad, Adel M</cp:lastModifiedBy>
  <cp:revision>62</cp:revision>
  <dcterms:created xsi:type="dcterms:W3CDTF">2018-10-06T12:14:43Z</dcterms:created>
  <dcterms:modified xsi:type="dcterms:W3CDTF">2018-12-08T11:57:11Z</dcterms:modified>
</cp:coreProperties>
</file>